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notesMasterIdLst>
    <p:notesMasterId r:id="rId32"/>
  </p:notesMasterIdLst>
  <p:sldSz cx="9144000" cy="5143500"/>
  <p:notesSz cx="5143500" cy="9144000"/>
  <p:embeddedFontLst>
    <p:embeddedFont>
      <p:font typeface="Overpass"/>
      <p:regular r:id="rId201314"/>
    </p:embeddedFont>
    <p:embeddedFont>
      <p:font typeface="Overpass Bold"/>
      <p:regular r:id="rId201315"/>
    </p:embeddedFont>
    <p:embeddedFont>
      <p:font typeface="Overpass Black"/>
      <p:regular r:id="rId20131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notesMaster" Target="notesMasters/notesMaster1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3-2.jpeg"/><Relationship Id="rId3" Type="http://schemas.openxmlformats.org/officeDocument/2006/relationships/image" Target="../media/image-1002-2.png"/><Relationship Id="rId5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4-2.jpeg"/><Relationship Id="rId3" Type="http://schemas.openxmlformats.org/officeDocument/2006/relationships/image" Target="../media/image-1002-2.png"/><Relationship Id="rId5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5-2.jpeg"/><Relationship Id="rId3" Type="http://schemas.openxmlformats.org/officeDocument/2006/relationships/image" Target="../media/image-1002-2.png"/><Relationship Id="rId5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6-2.jpeg"/><Relationship Id="rId3" Type="http://schemas.openxmlformats.org/officeDocument/2006/relationships/image" Target="../media/image-1002-2.png"/><Relationship Id="rId5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7-2.jpeg"/><Relationship Id="rId3" Type="http://schemas.openxmlformats.org/officeDocument/2006/relationships/image" Target="../media/image-1002-2.png"/><Relationship Id="rId5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80000"/>
            </a:srgbClr>
          </a:solidFill>
          <a:ln/>
        </p:spPr>
      </p:sp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FDFE0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7956872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9144000" cy="7956872"/>
          </a:xfrm>
          <a:prstGeom prst="rect">
            <a:avLst/>
          </a:prstGeom>
          <a:solidFill>
            <a:srgbClr val="252222">
              <a:alpha val="75000"/>
            </a:srgbClr>
          </a:solidFill>
          <a:ln/>
        </p:spPr>
      </p:sp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60000"/>
            </a:srgbClr>
          </a:solidFill>
          <a:ln/>
        </p:spPr>
      </p:sp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95000"/>
            </a:srgbClr>
          </a:solidFill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2222">
              <a:alpha val="80000"/>
            </a:srgbClr>
          </a:solidFill>
          <a:ln/>
        </p:spPr>
      </p:sp>
      <p:pic>
        <p:nvPicPr>
          <p:cNvPr id="6" name="Image 2" descr="preencoded.png">
            <a:hlinkClick r:id="rId4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jpe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eg"/><Relationship Id="rId2" Type="http://schemas.openxmlformats.org/officeDocument/2006/relationships/image" Target="../media/image-14-2.jpeg"/><Relationship Id="rId3" Type="http://schemas.openxmlformats.org/officeDocument/2006/relationships/image" Target="../media/image-14-3.jpeg"/><Relationship Id="rId4" Type="http://schemas.openxmlformats.org/officeDocument/2006/relationships/image" Target="../media/image-14-4.jpe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image" Target="../media/image-15-5.png"/><Relationship Id="rId6" Type="http://schemas.openxmlformats.org/officeDocument/2006/relationships/image" Target="../media/image-15-6.svg"/><Relationship Id="rId7" Type="http://schemas.openxmlformats.org/officeDocument/2006/relationships/image" Target="../media/image-15-7.png"/><Relationship Id="rId8" Type="http://schemas.openxmlformats.org/officeDocument/2006/relationships/image" Target="../media/image-15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jpeg"/><Relationship Id="rId2" Type="http://schemas.openxmlformats.org/officeDocument/2006/relationships/image" Target="../media/image-17-2.png"/><Relationship Id="rId3" Type="http://schemas.openxmlformats.org/officeDocument/2006/relationships/image" Target="../media/image-17-3.svg"/><Relationship Id="rId4" Type="http://schemas.openxmlformats.org/officeDocument/2006/relationships/image" Target="../media/image-17-2.png"/><Relationship Id="rId5" Type="http://schemas.openxmlformats.org/officeDocument/2006/relationships/image" Target="../media/image-17-3.svg"/><Relationship Id="rId6" Type="http://schemas.openxmlformats.org/officeDocument/2006/relationships/image" Target="../media/image-17-2.png"/><Relationship Id="rId7" Type="http://schemas.openxmlformats.org/officeDocument/2006/relationships/image" Target="../media/image-17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jpeg"/><Relationship Id="rId2" Type="http://schemas.openxmlformats.org/officeDocument/2006/relationships/image" Target="../media/image-18-2.png"/><Relationship Id="rId3" Type="http://schemas.openxmlformats.org/officeDocument/2006/relationships/image" Target="../media/image-18-3.svg"/><Relationship Id="rId4" Type="http://schemas.openxmlformats.org/officeDocument/2006/relationships/image" Target="../media/image-18-2.png"/><Relationship Id="rId5" Type="http://schemas.openxmlformats.org/officeDocument/2006/relationships/image" Target="../media/image-18-3.svg"/><Relationship Id="rId6" Type="http://schemas.openxmlformats.org/officeDocument/2006/relationships/image" Target="../media/image-18-2.png"/><Relationship Id="rId7" Type="http://schemas.openxmlformats.org/officeDocument/2006/relationships/image" Target="../media/image-18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jpeg"/><Relationship Id="rId2" Type="http://schemas.openxmlformats.org/officeDocument/2006/relationships/image" Target="../media/image-21-2.png"/><Relationship Id="rId3" Type="http://schemas.openxmlformats.org/officeDocument/2006/relationships/image" Target="../media/image-21-3.svg"/><Relationship Id="rId4" Type="http://schemas.openxmlformats.org/officeDocument/2006/relationships/image" Target="../media/image-21-2.png"/><Relationship Id="rId5" Type="http://schemas.openxmlformats.org/officeDocument/2006/relationships/image" Target="../media/image-21-3.svg"/><Relationship Id="rId6" Type="http://schemas.openxmlformats.org/officeDocument/2006/relationships/image" Target="../media/image-21-2.png"/><Relationship Id="rId7" Type="http://schemas.openxmlformats.org/officeDocument/2006/relationships/image" Target="../media/image-21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eg"/><Relationship Id="rId2" Type="http://schemas.openxmlformats.org/officeDocument/2006/relationships/image" Target="../media/image-22-2.png"/><Relationship Id="rId3" Type="http://schemas.openxmlformats.org/officeDocument/2006/relationships/image" Target="../media/image-22-3.svg"/><Relationship Id="rId4" Type="http://schemas.openxmlformats.org/officeDocument/2006/relationships/image" Target="../media/image-22-4.png"/><Relationship Id="rId5" Type="http://schemas.openxmlformats.org/officeDocument/2006/relationships/image" Target="../media/image-22-5.svg"/><Relationship Id="rId6" Type="http://schemas.openxmlformats.org/officeDocument/2006/relationships/image" Target="../media/image-22-6.png"/><Relationship Id="rId7" Type="http://schemas.openxmlformats.org/officeDocument/2006/relationships/image" Target="../media/image-22-7.svg"/><Relationship Id="rId8" Type="http://schemas.openxmlformats.org/officeDocument/2006/relationships/image" Target="../media/image-22-8.png"/><Relationship Id="rId9" Type="http://schemas.openxmlformats.org/officeDocument/2006/relationships/image" Target="../media/image-22-9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svg"/><Relationship Id="rId3" Type="http://schemas.openxmlformats.org/officeDocument/2006/relationships/image" Target="../media/image-24-3.png"/><Relationship Id="rId4" Type="http://schemas.openxmlformats.org/officeDocument/2006/relationships/image" Target="../media/image-24-4.svg"/><Relationship Id="rId5" Type="http://schemas.openxmlformats.org/officeDocument/2006/relationships/image" Target="../media/image-24-5.png"/><Relationship Id="rId6" Type="http://schemas.openxmlformats.org/officeDocument/2006/relationships/image" Target="../media/image-24-6.svg"/><Relationship Id="rId7" Type="http://schemas.openxmlformats.org/officeDocument/2006/relationships/image" Target="../media/image-24-7.png"/><Relationship Id="rId8" Type="http://schemas.openxmlformats.org/officeDocument/2006/relationships/image" Target="../media/image-24-8.svg"/><Relationship Id="rId9" Type="http://schemas.openxmlformats.org/officeDocument/2006/relationships/image" Target="../media/image-24-9.png"/><Relationship Id="rId10" Type="http://schemas.openxmlformats.org/officeDocument/2006/relationships/image" Target="../media/image-24-10.svg"/><Relationship Id="rId11" Type="http://schemas.openxmlformats.org/officeDocument/2006/relationships/image" Target="../media/image-24-11.png"/><Relationship Id="rId12" Type="http://schemas.openxmlformats.org/officeDocument/2006/relationships/image" Target="../media/image-24-12.svg"/><Relationship Id="rId13" Type="http://schemas.openxmlformats.org/officeDocument/2006/relationships/image" Target="../media/image-24-13.png"/><Relationship Id="rId14" Type="http://schemas.openxmlformats.org/officeDocument/2006/relationships/image" Target="../media/image-24-14.svg"/><Relationship Id="rId15" Type="http://schemas.openxmlformats.org/officeDocument/2006/relationships/image" Target="../media/image-24-15.png"/><Relationship Id="rId16" Type="http://schemas.openxmlformats.org/officeDocument/2006/relationships/image" Target="../media/image-24-16.svg"/><Relationship Id="rId17" Type="http://schemas.openxmlformats.org/officeDocument/2006/relationships/image" Target="../media/image-24-17.png"/><Relationship Id="rId18" Type="http://schemas.openxmlformats.org/officeDocument/2006/relationships/image" Target="../media/image-24-18.svg"/><Relationship Id="rId19" Type="http://schemas.openxmlformats.org/officeDocument/2006/relationships/image" Target="../media/image-24-19.png"/><Relationship Id="rId20" Type="http://schemas.openxmlformats.org/officeDocument/2006/relationships/image" Target="../media/image-24-20.svg"/><Relationship Id="rId21" Type="http://schemas.openxmlformats.org/officeDocument/2006/relationships/image" Target="../media/image-24-21.png"/><Relationship Id="rId22" Type="http://schemas.openxmlformats.org/officeDocument/2006/relationships/image" Target="../media/image-24-22.svg"/><Relationship Id="rId23" Type="http://schemas.openxmlformats.org/officeDocument/2006/relationships/slideLayout" Target="../slideLayouts/slideLayout2.xml"/><Relationship Id="rId24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svg"/><Relationship Id="rId3" Type="http://schemas.openxmlformats.org/officeDocument/2006/relationships/image" Target="../media/image-25-3.png"/><Relationship Id="rId4" Type="http://schemas.openxmlformats.org/officeDocument/2006/relationships/image" Target="../media/image-25-4.svg"/><Relationship Id="rId5" Type="http://schemas.openxmlformats.org/officeDocument/2006/relationships/image" Target="../media/image-25-5.png"/><Relationship Id="rId6" Type="http://schemas.openxmlformats.org/officeDocument/2006/relationships/image" Target="../media/image-25-6.svg"/><Relationship Id="rId7" Type="http://schemas.openxmlformats.org/officeDocument/2006/relationships/image" Target="../media/image-25-7.png"/><Relationship Id="rId8" Type="http://schemas.openxmlformats.org/officeDocument/2006/relationships/image" Target="../media/image-25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9" Type="http://schemas.openxmlformats.org/officeDocument/2006/relationships/image" Target="../media/image-5-9.png"/><Relationship Id="rId10" Type="http://schemas.openxmlformats.org/officeDocument/2006/relationships/image" Target="../media/image-5-10.svg"/><Relationship Id="rId11" Type="http://schemas.openxmlformats.org/officeDocument/2006/relationships/image" Target="../media/image-5-11.png"/><Relationship Id="rId12" Type="http://schemas.openxmlformats.org/officeDocument/2006/relationships/image" Target="../media/image-5-12.svg"/><Relationship Id="rId13" Type="http://schemas.openxmlformats.org/officeDocument/2006/relationships/slideLayout" Target="../slideLayouts/slideLayout2.xml"/><Relationship Id="rId1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image" Target="../media/image-6-2.png"/><Relationship Id="rId9" Type="http://schemas.openxmlformats.org/officeDocument/2006/relationships/image" Target="../media/image-6-3.svg"/><Relationship Id="rId10" Type="http://schemas.openxmlformats.org/officeDocument/2006/relationships/image" Target="../media/image-6-2.png"/><Relationship Id="rId11" Type="http://schemas.openxmlformats.org/officeDocument/2006/relationships/image" Target="../media/image-6-3.sv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802383"/>
            <a:ext cx="4667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HELIOS REFLECT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2466752"/>
            <a:ext cx="4667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Una nueva generación de infraestructuras solares. </a:t>
            </a:r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Ciencia, ingeniería y colaboración al servicio del planeta.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577" y="3113782"/>
            <a:ext cx="2448818" cy="227335"/>
          </a:xfrm>
          <a:prstGeom prst="roundRect">
            <a:avLst>
              <a:gd name="adj" fmla="val 22113"/>
            </a:avLst>
          </a:prstGeom>
          <a:noFill/>
          <a:ln w="4763">
            <a:solidFill>
              <a:srgbClr val="F20374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13321" y="3158654"/>
            <a:ext cx="2726531" cy="1375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en-US" sz="90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WHITE PAPER · VOLUMEN I · AGOSTO 2026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7537"/>
            <a:ext cx="8096845" cy="41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flujo de la energía bidimensional</a:t>
            </a:r>
            <a:endParaRPr lang="en-US" sz="26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193602"/>
            <a:ext cx="3533180" cy="33794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412828" y="1163017"/>
            <a:ext cx="4669482" cy="2227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0000"/>
              </a:lnSpc>
              <a:buNone/>
            </a:pPr>
            <a:endParaRPr lang="en-US" sz="11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056" y="1538585"/>
            <a:ext cx="2669753" cy="266975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1435"/>
            <a:ext cx="809684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8F4FD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flujo de la energía bidimensional</a:t>
            </a:r>
            <a:endParaRPr lang="en-US" sz="1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687437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1435"/>
            <a:ext cx="809684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flujo de la energía tridimensional</a:t>
            </a:r>
            <a:endParaRPr lang="en-US" sz="1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06189"/>
            <a:ext cx="6858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65311"/>
            <a:ext cx="4667845" cy="6737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HeliosReflect vs. Tecnologías Solares Actuales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3952577" y="1270546"/>
            <a:ext cx="4667845" cy="485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Mientras las tecnologías solares actuales se centran principalmente en la producción eléctrica, HeliosReflect propone un enfoque integral que aborda múltiples desafíos energéticos y climáticos.</a:t>
            </a:r>
            <a:endParaRPr lang="en-US" sz="900" dirty="0"/>
          </a:p>
        </p:txBody>
      </p:sp>
      <p:sp>
        <p:nvSpPr>
          <p:cNvPr id="5" name="Shape 2"/>
          <p:cNvSpPr/>
          <p:nvPr/>
        </p:nvSpPr>
        <p:spPr>
          <a:xfrm>
            <a:off x="3952577" y="1854250"/>
            <a:ext cx="4667845" cy="2823939"/>
          </a:xfrm>
          <a:prstGeom prst="roundRect">
            <a:avLst>
              <a:gd name="adj" fmla="val 1704"/>
            </a:avLst>
          </a:prstGeom>
          <a:noFill/>
          <a:ln w="4763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3952577" y="2299543"/>
            <a:ext cx="4667845" cy="715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3952577" y="2742456"/>
            <a:ext cx="4667845" cy="715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8" name="Shape 5"/>
          <p:cNvSpPr/>
          <p:nvPr/>
        </p:nvSpPr>
        <p:spPr>
          <a:xfrm>
            <a:off x="3952577" y="3185368"/>
            <a:ext cx="4667845" cy="715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9" name="Shape 6"/>
          <p:cNvSpPr/>
          <p:nvPr/>
        </p:nvSpPr>
        <p:spPr>
          <a:xfrm>
            <a:off x="3952577" y="3628281"/>
            <a:ext cx="4667845" cy="715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0" name="Shape 7"/>
          <p:cNvSpPr/>
          <p:nvPr/>
        </p:nvSpPr>
        <p:spPr>
          <a:xfrm>
            <a:off x="3952577" y="4071193"/>
            <a:ext cx="4667845" cy="715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1" name="Shape 8"/>
          <p:cNvSpPr/>
          <p:nvPr/>
        </p:nvSpPr>
        <p:spPr>
          <a:xfrm>
            <a:off x="5354836" y="1854250"/>
            <a:ext cx="7159" cy="282393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2" name="Shape 9"/>
          <p:cNvSpPr/>
          <p:nvPr/>
        </p:nvSpPr>
        <p:spPr>
          <a:xfrm>
            <a:off x="6985248" y="1854250"/>
            <a:ext cx="7159" cy="2823939"/>
          </a:xfrm>
          <a:prstGeom prst="rect">
            <a:avLst/>
          </a:prstGeom>
          <a:solidFill>
            <a:srgbClr val="FFFFFF">
              <a:alpha val="24000"/>
            </a:srgbClr>
          </a:solidFill>
          <a:ln/>
        </p:spPr>
      </p:sp>
      <p:sp>
        <p:nvSpPr>
          <p:cNvPr id="13" name="Shape 10"/>
          <p:cNvSpPr/>
          <p:nvPr/>
        </p:nvSpPr>
        <p:spPr>
          <a:xfrm>
            <a:off x="3957340" y="1859012"/>
            <a:ext cx="1397496" cy="440531"/>
          </a:xfrm>
          <a:custGeom>
            <a:avLst/>
            <a:gdLst/>
            <a:ahLst/>
            <a:cxnLst/>
            <a:rect l="l" t="t" r="r" b="b"/>
            <a:pathLst>
              <a:path w="1397496" h="440531">
                <a:moveTo>
                  <a:pt x="40092" y="0"/>
                </a:moveTo>
                <a:lnTo>
                  <a:pt x="1397496" y="0"/>
                </a:lnTo>
                <a:lnTo>
                  <a:pt x="1397496" y="440531"/>
                </a:lnTo>
                <a:lnTo>
                  <a:pt x="0" y="440531"/>
                </a:lnTo>
                <a:lnTo>
                  <a:pt x="0" y="40092"/>
                </a:lnTo>
                <a:arcTo hR="40092" wR="40092" stAng="10800000" swAng="5400000"/>
                <a:close/>
              </a:path>
            </a:pathLst>
          </a:custGeom>
          <a:solidFill>
            <a:srgbClr val="F20374"/>
          </a:solidFill>
          <a:ln/>
        </p:spPr>
      </p:sp>
      <p:sp>
        <p:nvSpPr>
          <p:cNvPr id="14" name="Text 11"/>
          <p:cNvSpPr/>
          <p:nvPr/>
        </p:nvSpPr>
        <p:spPr>
          <a:xfrm>
            <a:off x="4071863" y="1916385"/>
            <a:ext cx="1623268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Característica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354836" y="1859012"/>
            <a:ext cx="1630412" cy="440531"/>
          </a:xfrm>
          <a:prstGeom prst="rect">
            <a:avLst/>
          </a:prstGeom>
          <a:solidFill>
            <a:srgbClr val="F20374"/>
          </a:solidFill>
          <a:ln/>
        </p:spPr>
      </p:sp>
      <p:sp>
        <p:nvSpPr>
          <p:cNvPr id="16" name="Text 13"/>
          <p:cNvSpPr/>
          <p:nvPr/>
        </p:nvSpPr>
        <p:spPr>
          <a:xfrm>
            <a:off x="5471740" y="1916385"/>
            <a:ext cx="1396603" cy="32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Solar Tradicional (FV/CSP)</a:t>
            </a:r>
            <a:endParaRPr lang="en-US" sz="900" dirty="0"/>
          </a:p>
        </p:txBody>
      </p:sp>
      <p:sp>
        <p:nvSpPr>
          <p:cNvPr id="17" name="Shape 14"/>
          <p:cNvSpPr/>
          <p:nvPr/>
        </p:nvSpPr>
        <p:spPr>
          <a:xfrm>
            <a:off x="6985248" y="1859012"/>
            <a:ext cx="1630412" cy="440531"/>
          </a:xfrm>
          <a:custGeom>
            <a:avLst/>
            <a:gdLst/>
            <a:ahLst/>
            <a:cxnLst/>
            <a:rect l="l" t="t" r="r" b="b"/>
            <a:pathLst>
              <a:path w="1630412" h="440531">
                <a:moveTo>
                  <a:pt x="0" y="0"/>
                </a:moveTo>
                <a:lnTo>
                  <a:pt x="1590320" y="0"/>
                </a:lnTo>
                <a:arcTo hR="40092" wR="40092" stAng="16200000" swAng="5400000"/>
                <a:lnTo>
                  <a:pt x="1630412" y="440531"/>
                </a:lnTo>
                <a:lnTo>
                  <a:pt x="0" y="440531"/>
                </a:lnTo>
                <a:lnTo>
                  <a:pt x="0" y="0"/>
                </a:lnTo>
                <a:close/>
              </a:path>
            </a:pathLst>
          </a:custGeom>
          <a:solidFill>
            <a:srgbClr val="F20374"/>
          </a:solidFill>
          <a:ln/>
        </p:spPr>
      </p:sp>
      <p:sp>
        <p:nvSpPr>
          <p:cNvPr id="18" name="Text 15"/>
          <p:cNvSpPr/>
          <p:nvPr/>
        </p:nvSpPr>
        <p:spPr>
          <a:xfrm>
            <a:off x="7102153" y="1916385"/>
            <a:ext cx="1856184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HeliosReflect (HR-DOC)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4071863" y="2359298"/>
            <a:ext cx="1623268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Objetivo Principal</a:t>
            </a:r>
            <a:endParaRPr lang="en-US" sz="900" dirty="0"/>
          </a:p>
        </p:txBody>
      </p:sp>
      <p:sp>
        <p:nvSpPr>
          <p:cNvPr id="20" name="Text 17"/>
          <p:cNvSpPr/>
          <p:nvPr/>
        </p:nvSpPr>
        <p:spPr>
          <a:xfrm>
            <a:off x="5471740" y="2359298"/>
            <a:ext cx="1853803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Generación de electricidad</a:t>
            </a:r>
            <a:endParaRPr lang="en-US" sz="900" dirty="0"/>
          </a:p>
        </p:txBody>
      </p:sp>
      <p:sp>
        <p:nvSpPr>
          <p:cNvPr id="21" name="Text 18"/>
          <p:cNvSpPr/>
          <p:nvPr/>
        </p:nvSpPr>
        <p:spPr>
          <a:xfrm>
            <a:off x="7102153" y="2359298"/>
            <a:ext cx="1398984" cy="32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Infraestructura climática multifuncional</a:t>
            </a:r>
            <a:endParaRPr lang="en-US" sz="900" dirty="0"/>
          </a:p>
        </p:txBody>
      </p:sp>
      <p:sp>
        <p:nvSpPr>
          <p:cNvPr id="22" name="Text 19"/>
          <p:cNvSpPr/>
          <p:nvPr/>
        </p:nvSpPr>
        <p:spPr>
          <a:xfrm>
            <a:off x="4071863" y="2802210"/>
            <a:ext cx="1623268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Eficiencia Energética</a:t>
            </a:r>
            <a:endParaRPr lang="en-US" sz="900" dirty="0"/>
          </a:p>
        </p:txBody>
      </p:sp>
      <p:sp>
        <p:nvSpPr>
          <p:cNvPr id="23" name="Text 20"/>
          <p:cNvSpPr/>
          <p:nvPr/>
        </p:nvSpPr>
        <p:spPr>
          <a:xfrm>
            <a:off x="5471740" y="2802210"/>
            <a:ext cx="1396603" cy="32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Limitada (~20% FV, ~30% CSP)</a:t>
            </a:r>
            <a:endParaRPr lang="en-US" sz="900" dirty="0"/>
          </a:p>
        </p:txBody>
      </p:sp>
      <p:sp>
        <p:nvSpPr>
          <p:cNvPr id="24" name="Text 21"/>
          <p:cNvSpPr/>
          <p:nvPr/>
        </p:nvSpPr>
        <p:spPr>
          <a:xfrm>
            <a:off x="7102153" y="2802210"/>
            <a:ext cx="1398984" cy="32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Potencialmente superior, uso óptico avanzado</a:t>
            </a:r>
            <a:endParaRPr lang="en-US" sz="900" dirty="0"/>
          </a:p>
        </p:txBody>
      </p:sp>
      <p:sp>
        <p:nvSpPr>
          <p:cNvPr id="25" name="Text 22"/>
          <p:cNvSpPr/>
          <p:nvPr/>
        </p:nvSpPr>
        <p:spPr>
          <a:xfrm>
            <a:off x="4071863" y="3245123"/>
            <a:ext cx="1623268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Impacto Climático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5471740" y="3245123"/>
            <a:ext cx="1853803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No captura directa de CO₂</a:t>
            </a:r>
            <a:endParaRPr lang="en-US" sz="900" dirty="0"/>
          </a:p>
        </p:txBody>
      </p:sp>
      <p:sp>
        <p:nvSpPr>
          <p:cNvPr id="27" name="Text 24"/>
          <p:cNvSpPr/>
          <p:nvPr/>
        </p:nvSpPr>
        <p:spPr>
          <a:xfrm>
            <a:off x="7102153" y="3245123"/>
            <a:ext cx="1398984" cy="32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Integración de fotosíntesis artificial y captura de CO₂</a:t>
            </a:r>
            <a:endParaRPr lang="en-US" sz="900" dirty="0"/>
          </a:p>
        </p:txBody>
      </p:sp>
      <p:sp>
        <p:nvSpPr>
          <p:cNvPr id="28" name="Text 25"/>
          <p:cNvSpPr/>
          <p:nvPr/>
        </p:nvSpPr>
        <p:spPr>
          <a:xfrm>
            <a:off x="4071863" y="3688035"/>
            <a:ext cx="1623268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Uso del Suelo</a:t>
            </a:r>
            <a:endParaRPr lang="en-US" sz="900" dirty="0"/>
          </a:p>
        </p:txBody>
      </p:sp>
      <p:sp>
        <p:nvSpPr>
          <p:cNvPr id="29" name="Text 26"/>
          <p:cNvSpPr/>
          <p:nvPr/>
        </p:nvSpPr>
        <p:spPr>
          <a:xfrm>
            <a:off x="5471740" y="3688035"/>
            <a:ext cx="1853803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Monocultivo energético</a:t>
            </a:r>
            <a:endParaRPr lang="en-US" sz="900" dirty="0"/>
          </a:p>
        </p:txBody>
      </p:sp>
      <p:sp>
        <p:nvSpPr>
          <p:cNvPr id="30" name="Text 27"/>
          <p:cNvSpPr/>
          <p:nvPr/>
        </p:nvSpPr>
        <p:spPr>
          <a:xfrm>
            <a:off x="7102153" y="3688035"/>
            <a:ext cx="1398984" cy="32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Integración con vegetación y biodiversidad local</a:t>
            </a:r>
            <a:endParaRPr lang="en-US" sz="900" dirty="0"/>
          </a:p>
        </p:txBody>
      </p:sp>
      <p:sp>
        <p:nvSpPr>
          <p:cNvPr id="31" name="Text 28"/>
          <p:cNvSpPr/>
          <p:nvPr/>
        </p:nvSpPr>
        <p:spPr>
          <a:xfrm>
            <a:off x="4071863" y="4130948"/>
            <a:ext cx="1623268" cy="1617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Otros Productos</a:t>
            </a:r>
            <a:endParaRPr lang="en-US" sz="900" dirty="0"/>
          </a:p>
        </p:txBody>
      </p:sp>
      <p:sp>
        <p:nvSpPr>
          <p:cNvPr id="32" name="Text 29"/>
          <p:cNvSpPr/>
          <p:nvPr/>
        </p:nvSpPr>
        <p:spPr>
          <a:xfrm>
            <a:off x="5471740" y="4130948"/>
            <a:ext cx="1396603" cy="32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Ninguno significativo más allá de la electricidad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7102153" y="4130948"/>
            <a:ext cx="1398984" cy="485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Calor industrial, iluminación natural transportada, fotoquímica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17612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Cuatro aplicaciones, una sola infraestructura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756842"/>
            <a:ext cx="1092622" cy="67523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2619077"/>
            <a:ext cx="188394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Motor Stirling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523577" y="2928789"/>
            <a:ext cx="1883941" cy="1196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Conversión de calor concentrado en electricidad con alta eficiencia. Tecnología madura y consolidada.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4521" y="1756842"/>
            <a:ext cx="1092622" cy="67523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594521" y="2619077"/>
            <a:ext cx="188394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Fibra Óptica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2594521" y="2928789"/>
            <a:ext cx="1883941" cy="1196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Transporte de energía luminosa a edificios, invernaderos y reactores sin conversión eléctrica intermedia.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464" y="1756842"/>
            <a:ext cx="1092622" cy="67523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665464" y="2619077"/>
            <a:ext cx="188394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Fotosíntesis Artificial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4665464" y="2928789"/>
            <a:ext cx="1883941" cy="1196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Alimentación de reactores fotoquímicos para producir hidrógeno, reducir CO₂ y sintetizar combustibles solares.</a:t>
            </a:r>
            <a:endParaRPr lang="en-US" sz="11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6407" y="1756842"/>
            <a:ext cx="1092696" cy="675308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736407" y="2619152"/>
            <a:ext cx="188401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Regulación Climática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6736407" y="2928863"/>
            <a:ext cx="1884015" cy="11969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Espejos orientables para gestionar el balance radiativo local y reducir el calentamiento superficial. Hipótesis de investigación.</a:t>
            </a:r>
            <a:endParaRPr lang="en-US" sz="11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44339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¿Qué podría aportar HeliosReflect?</a:t>
            </a:r>
            <a:endParaRPr lang="en-US" sz="27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883569"/>
            <a:ext cx="374005" cy="37400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84585" y="1883569"/>
            <a:ext cx="339387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Restauración ecológica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84585" y="2193280"/>
            <a:ext cx="3393877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Integración con vegetación y minimización del impacto sobre el suelo.</a:t>
            </a:r>
            <a:endParaRPr lang="en-US" sz="11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5464" y="1883569"/>
            <a:ext cx="374005" cy="37400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26472" y="1883569"/>
            <a:ext cx="339395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Aprovechamiento integral del Sol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5226472" y="2193280"/>
            <a:ext cx="339395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Radiación solar para múltiples aplicaciones más allá de electricidad.</a:t>
            </a:r>
            <a:endParaRPr lang="en-US" sz="11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971279"/>
            <a:ext cx="374005" cy="374005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84585" y="2971279"/>
            <a:ext cx="339387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Investigación científica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1084585" y="3280990"/>
            <a:ext cx="3393877" cy="7181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Validación de nuevas arquitecturas ópticas y energéticas mediante simulación y experimentación.</a:t>
            </a:r>
            <a:endParaRPr lang="en-US" sz="11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65464" y="2971279"/>
            <a:ext cx="374005" cy="374005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226472" y="2971279"/>
            <a:ext cx="3393951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Colaboración internacional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5226472" y="3280990"/>
            <a:ext cx="3393951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Plataforma abierta para universidades, centros tecnológicos y empresas.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1435"/>
            <a:ext cx="809684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Casos de uso y aplicaciones regionales</a:t>
            </a:r>
            <a:endParaRPr lang="en-US" sz="1350" dirty="0"/>
          </a:p>
        </p:txBody>
      </p:sp>
      <p:sp>
        <p:nvSpPr>
          <p:cNvPr id="3" name="Text 1"/>
          <p:cNvSpPr/>
          <p:nvPr/>
        </p:nvSpPr>
        <p:spPr>
          <a:xfrm>
            <a:off x="523577" y="706189"/>
            <a:ext cx="8554045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La versatilidad del sistema HR-DOC abre un abanico de posibilidades para implementar soluciones energéticas y climáticas adaptadas a diversas necesidades y contextos geográficos.</a:t>
            </a:r>
            <a:endParaRPr lang="en-US" sz="5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37977"/>
            <a:ext cx="7315200" cy="41148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4994821"/>
            <a:ext cx="8554045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Desde la generación de electricidad y calor industrial de alta eficiencia en regiones áridas y remotas, hasta la climatización de entornos urbanos y agrícolas, HeliosReflect puede transformar la gestión energética a escala local y regional.</a:t>
            </a:r>
            <a:endParaRPr lang="en-US" sz="5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9964"/>
            <a:ext cx="8096845" cy="378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Integración con la naturaleza, no sustitución</a:t>
            </a:r>
            <a:endParaRPr lang="en-US" sz="2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098054"/>
            <a:ext cx="4312146" cy="244353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154067" y="1832000"/>
            <a:ext cx="3471044" cy="302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terreno permanece vivo</a:t>
            </a:r>
            <a:endParaRPr lang="en-US" sz="1900" dirty="0"/>
          </a:p>
        </p:txBody>
      </p:sp>
      <p:sp>
        <p:nvSpPr>
          <p:cNvPr id="5" name="Text 2"/>
          <p:cNvSpPr/>
          <p:nvPr/>
        </p:nvSpPr>
        <p:spPr>
          <a:xfrm>
            <a:off x="5154067" y="2244923"/>
            <a:ext cx="3471044" cy="573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 diferencia de las plantas solares convencionales, HeliosReflect propone </a:t>
            </a:r>
            <a:pPr algn="l" indent="0" marL="0">
              <a:lnSpc>
                <a:spcPct val="124000"/>
              </a:lnSpc>
              <a:buNone/>
            </a:pPr>
            <a:r>
              <a:rPr lang="en-US" sz="10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elevar las estructuras</a:t>
            </a:r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para que el suelo continúe siendo un ecosistema activo.</a:t>
            </a:r>
            <a:endParaRPr lang="en-US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3790131"/>
            <a:ext cx="2625328" cy="92340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23528" y="3932932"/>
            <a:ext cx="2282577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Vegetación autóctona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723528" y="4188247"/>
            <a:ext cx="2282577" cy="382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Praderas, cultivos y especies polinizadoras bajo los módulos.</a:t>
            </a:r>
            <a:endParaRPr lang="en-US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59336" y="3790131"/>
            <a:ext cx="2625328" cy="92340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459287" y="3932932"/>
            <a:ext cx="2282577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Fijación natural de carbono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3459287" y="4188247"/>
            <a:ext cx="2282577" cy="382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El suelo sigue capturando CO₂ de forma biológica.</a:t>
            </a:r>
            <a:endParaRPr lang="en-US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95095" y="3790131"/>
            <a:ext cx="2625328" cy="92340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95045" y="3932932"/>
            <a:ext cx="2282577" cy="189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Biodiversidad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6195045" y="4188247"/>
            <a:ext cx="2282577" cy="382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4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Fauna auxiliar, infiltración de agua y regeneración del suelo.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24830"/>
            <a:ext cx="4667845" cy="6737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Desafíos técnicos y limitaciones conocidas</a:t>
            </a:r>
            <a:endParaRPr lang="en-US" sz="2100" dirty="0"/>
          </a:p>
        </p:txBody>
      </p:sp>
      <p:sp>
        <p:nvSpPr>
          <p:cNvPr id="4" name="Text 1"/>
          <p:cNvSpPr/>
          <p:nvPr/>
        </p:nvSpPr>
        <p:spPr>
          <a:xfrm>
            <a:off x="3952577" y="1230064"/>
            <a:ext cx="4667845" cy="3234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HeliosReflect es una plataforma de investigación ambiciosa y, como tal, enfrenta varios retos fundamentales que requieren innovación y validación rigurosa.</a:t>
            </a:r>
            <a:endParaRPr lang="en-US" sz="9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2577" y="1652067"/>
            <a:ext cx="4667845" cy="96373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138538" y="1780877"/>
            <a:ext cx="4353074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Precisión Óptica a Gran Escala</a:t>
            </a:r>
            <a:endParaRPr lang="en-US" sz="1050" dirty="0"/>
          </a:p>
        </p:txBody>
      </p:sp>
      <p:sp>
        <p:nvSpPr>
          <p:cNvPr id="7" name="Text 3"/>
          <p:cNvSpPr/>
          <p:nvPr/>
        </p:nvSpPr>
        <p:spPr>
          <a:xfrm>
            <a:off x="4138538" y="2001887"/>
            <a:ext cx="4353074" cy="485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El mantenimiento de la alineación y la geometría de los paraboloides en grandes superficies es crucial. Las tolerancias de fabricación y operación son extremadamente exigentes, especialmente bajo condiciones ambientales variables.</a:t>
            </a:r>
            <a:endParaRPr lang="en-US" sz="9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52577" y="2703463"/>
            <a:ext cx="4667845" cy="963737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4138538" y="2832274"/>
            <a:ext cx="4353074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Desarrollo de Materiales Avanzados</a:t>
            </a:r>
            <a:endParaRPr lang="en-US" sz="1050" dirty="0"/>
          </a:p>
        </p:txBody>
      </p:sp>
      <p:sp>
        <p:nvSpPr>
          <p:cNvPr id="10" name="Text 5"/>
          <p:cNvSpPr/>
          <p:nvPr/>
        </p:nvSpPr>
        <p:spPr>
          <a:xfrm>
            <a:off x="4138538" y="3053283"/>
            <a:ext cx="4353074" cy="485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Se necesitan materiales innovadores que soporten altas temperaturas y radiación concentrada sin degradación, a la vez que sean sostenibles y económicos para la producción masiva.</a:t>
            </a:r>
            <a:endParaRPr lang="en-US" sz="900" dirty="0"/>
          </a:p>
        </p:txBody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52577" y="3754859"/>
            <a:ext cx="4667845" cy="96373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4138538" y="3883670"/>
            <a:ext cx="4353074" cy="1683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Gestión Térmica Integrada</a:t>
            </a:r>
            <a:endParaRPr lang="en-US" sz="1050" dirty="0"/>
          </a:p>
        </p:txBody>
      </p:sp>
      <p:sp>
        <p:nvSpPr>
          <p:cNvPr id="13" name="Text 7"/>
          <p:cNvSpPr/>
          <p:nvPr/>
        </p:nvSpPr>
        <p:spPr>
          <a:xfrm>
            <a:off x="4138538" y="4104680"/>
            <a:ext cx="4353074" cy="48510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8000"/>
              </a:lnSpc>
              <a:buNone/>
            </a:pPr>
            <a:r>
              <a:rPr lang="en-US" sz="9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La eficiencia de la conversión energética y la durabilidad del sistema dependen de una disipación o aprovechamiento efectivo del calor residual. Integrar esto con las aplicaciones multifuncionales es un desafío complejo.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56158"/>
            <a:ext cx="8096845" cy="309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9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Hoja de ruta científica</a:t>
            </a:r>
            <a:endParaRPr lang="en-US" sz="1900" dirty="0"/>
          </a:p>
        </p:txBody>
      </p:sp>
      <p:sp>
        <p:nvSpPr>
          <p:cNvPr id="3" name="Text 1"/>
          <p:cNvSpPr/>
          <p:nvPr/>
        </p:nvSpPr>
        <p:spPr>
          <a:xfrm>
            <a:off x="523577" y="913358"/>
            <a:ext cx="8554045" cy="143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HeliosReflect no promete resultados inmediatos. Propone un camino riguroso de validación progresiva, desde las matemáticas hasta la planta piloto.</a:t>
            </a:r>
            <a:endParaRPr lang="en-US" sz="800" dirty="0"/>
          </a:p>
        </p:txBody>
      </p:sp>
      <p:sp>
        <p:nvSpPr>
          <p:cNvPr id="4" name="Shape 2"/>
          <p:cNvSpPr/>
          <p:nvPr/>
        </p:nvSpPr>
        <p:spPr>
          <a:xfrm>
            <a:off x="4564856" y="1139875"/>
            <a:ext cx="14288" cy="2984599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5" name="Shape 3"/>
          <p:cNvSpPr/>
          <p:nvPr/>
        </p:nvSpPr>
        <p:spPr>
          <a:xfrm>
            <a:off x="4152379" y="1251049"/>
            <a:ext cx="315590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6" name="Shape 4"/>
          <p:cNvSpPr/>
          <p:nvPr/>
        </p:nvSpPr>
        <p:spPr>
          <a:xfrm>
            <a:off x="4453682" y="1139875"/>
            <a:ext cx="236637" cy="236637"/>
          </a:xfrm>
          <a:prstGeom prst="roundRect">
            <a:avLst>
              <a:gd name="adj" fmla="val 1867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97772" y="1165399"/>
            <a:ext cx="148456" cy="1855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1</a:t>
            </a:r>
            <a:endParaRPr lang="en-US" sz="1150" dirty="0"/>
          </a:p>
        </p:txBody>
      </p:sp>
      <p:sp>
        <p:nvSpPr>
          <p:cNvPr id="8" name="Text 6"/>
          <p:cNvSpPr/>
          <p:nvPr/>
        </p:nvSpPr>
        <p:spPr>
          <a:xfrm>
            <a:off x="523577" y="1175965"/>
            <a:ext cx="3522464" cy="15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Fase 1 · 2026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23577" y="1374949"/>
            <a:ext cx="3522464" cy="143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4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Validación matemática y simulación óptica de HR-DOC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4676031" y="1819647"/>
            <a:ext cx="315590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11" name="Shape 9"/>
          <p:cNvSpPr/>
          <p:nvPr/>
        </p:nvSpPr>
        <p:spPr>
          <a:xfrm>
            <a:off x="4453682" y="1708472"/>
            <a:ext cx="236637" cy="236637"/>
          </a:xfrm>
          <a:prstGeom prst="roundRect">
            <a:avLst>
              <a:gd name="adj" fmla="val 1867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97772" y="1733996"/>
            <a:ext cx="148456" cy="1855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5097959" y="1744563"/>
            <a:ext cx="3522464" cy="15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Fase 2 · 2027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5097959" y="1943546"/>
            <a:ext cx="3522464" cy="143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Primer prototipo a escala reducida (Ø 1 m)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4152379" y="2332360"/>
            <a:ext cx="315590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16" name="Shape 14"/>
          <p:cNvSpPr/>
          <p:nvPr/>
        </p:nvSpPr>
        <p:spPr>
          <a:xfrm>
            <a:off x="4453682" y="2221185"/>
            <a:ext cx="236637" cy="236637"/>
          </a:xfrm>
          <a:prstGeom prst="roundRect">
            <a:avLst>
              <a:gd name="adj" fmla="val 1867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97772" y="2246709"/>
            <a:ext cx="148456" cy="1855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3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23577" y="2257276"/>
            <a:ext cx="3522464" cy="15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Fase 3 · 2028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23577" y="2456259"/>
            <a:ext cx="3522464" cy="143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4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Integración con motor Stirling y fibra óptica</a:t>
            </a:r>
            <a:endParaRPr lang="en-US" sz="800" dirty="0"/>
          </a:p>
        </p:txBody>
      </p:sp>
      <p:sp>
        <p:nvSpPr>
          <p:cNvPr id="20" name="Shape 18"/>
          <p:cNvSpPr/>
          <p:nvPr/>
        </p:nvSpPr>
        <p:spPr>
          <a:xfrm>
            <a:off x="4676031" y="2845147"/>
            <a:ext cx="315590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21" name="Shape 19"/>
          <p:cNvSpPr/>
          <p:nvPr/>
        </p:nvSpPr>
        <p:spPr>
          <a:xfrm>
            <a:off x="4453682" y="2733973"/>
            <a:ext cx="236637" cy="236637"/>
          </a:xfrm>
          <a:prstGeom prst="roundRect">
            <a:avLst>
              <a:gd name="adj" fmla="val 1867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97772" y="2759497"/>
            <a:ext cx="148456" cy="1855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4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097959" y="2770063"/>
            <a:ext cx="3522464" cy="15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Fase 4 · 2029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097959" y="2969047"/>
            <a:ext cx="3522464" cy="143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Planta piloto de 10 módulos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4152379" y="3357935"/>
            <a:ext cx="315590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26" name="Shape 24"/>
          <p:cNvSpPr/>
          <p:nvPr/>
        </p:nvSpPr>
        <p:spPr>
          <a:xfrm>
            <a:off x="4453682" y="3246760"/>
            <a:ext cx="236637" cy="236637"/>
          </a:xfrm>
          <a:prstGeom prst="roundRect">
            <a:avLst>
              <a:gd name="adj" fmla="val 1867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497772" y="3272284"/>
            <a:ext cx="148456" cy="18558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5</a:t>
            </a:r>
            <a:endParaRPr lang="en-US" sz="1150" dirty="0"/>
          </a:p>
        </p:txBody>
      </p:sp>
      <p:sp>
        <p:nvSpPr>
          <p:cNvPr id="28" name="Text 26"/>
          <p:cNvSpPr/>
          <p:nvPr/>
        </p:nvSpPr>
        <p:spPr>
          <a:xfrm>
            <a:off x="523577" y="3282851"/>
            <a:ext cx="3522464" cy="1546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9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Fase 5 · 2030+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23577" y="3481834"/>
            <a:ext cx="3522464" cy="1433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14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Industrialización y escalado internacional</a:t>
            </a:r>
            <a:endParaRPr lang="en-US" sz="800" dirty="0"/>
          </a:p>
        </p:txBody>
      </p:sp>
      <p:sp>
        <p:nvSpPr>
          <p:cNvPr id="30" name="Shape 28"/>
          <p:cNvSpPr/>
          <p:nvPr/>
        </p:nvSpPr>
        <p:spPr>
          <a:xfrm>
            <a:off x="523577" y="4207669"/>
            <a:ext cx="8096845" cy="479599"/>
          </a:xfrm>
          <a:prstGeom prst="roundRect">
            <a:avLst>
              <a:gd name="adj" fmla="val 9212"/>
            </a:avLst>
          </a:prstGeom>
          <a:solidFill>
            <a:srgbClr val="7E023C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8724" y="4347046"/>
            <a:ext cx="131490" cy="105147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865361" y="4307830"/>
            <a:ext cx="7649914" cy="2866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4000"/>
              </a:lnSpc>
              <a:buNone/>
            </a:pPr>
            <a:r>
              <a:rPr lang="en-US" sz="800" dirty="0">
                <a:solidFill>
                  <a:srgbClr val="FFFFF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Todas las hipótesis del proyecto —HR-DOC, regulación climática, fotosíntesis artificial integrada— deberán verificarse experimentalmente antes de considerarse demostradas.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660922"/>
            <a:ext cx="8096845" cy="182165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¿Y si una planta solar pudiera hacer mucho más que producir electricidad?</a:t>
            </a:r>
            <a:endParaRPr lang="en-US" sz="3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8505"/>
            <a:ext cx="8096845" cy="2818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Del laboratorio al planeta</a:t>
            </a:r>
            <a:endParaRPr lang="en-US" sz="1750" dirty="0"/>
          </a:p>
        </p:txBody>
      </p:sp>
      <p:sp>
        <p:nvSpPr>
          <p:cNvPr id="3" name="Shape 1"/>
          <p:cNvSpPr/>
          <p:nvPr/>
        </p:nvSpPr>
        <p:spPr>
          <a:xfrm>
            <a:off x="4564856" y="792435"/>
            <a:ext cx="14288" cy="3611910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4" name="Shape 2"/>
          <p:cNvSpPr/>
          <p:nvPr/>
        </p:nvSpPr>
        <p:spPr>
          <a:xfrm>
            <a:off x="4394597" y="893118"/>
            <a:ext cx="191691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5" name="Shape 3"/>
          <p:cNvSpPr/>
          <p:nvPr/>
        </p:nvSpPr>
        <p:spPr>
          <a:xfrm>
            <a:off x="4536058" y="864319"/>
            <a:ext cx="71884" cy="71884"/>
          </a:xfrm>
          <a:prstGeom prst="ellipse">
            <a:avLst/>
          </a:prstGeom>
          <a:solidFill>
            <a:srgbClr val="F20374"/>
          </a:solidFill>
          <a:ln/>
        </p:spPr>
      </p:sp>
      <p:sp>
        <p:nvSpPr>
          <p:cNvPr id="6" name="Text 4"/>
          <p:cNvSpPr/>
          <p:nvPr/>
        </p:nvSpPr>
        <p:spPr>
          <a:xfrm>
            <a:off x="523577" y="825326"/>
            <a:ext cx="3665041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Hipótesis</a:t>
            </a:r>
            <a:endParaRPr lang="en-US" sz="850" dirty="0"/>
          </a:p>
        </p:txBody>
      </p:sp>
      <p:sp>
        <p:nvSpPr>
          <p:cNvPr id="7" name="Shape 5"/>
          <p:cNvSpPr/>
          <p:nvPr/>
        </p:nvSpPr>
        <p:spPr>
          <a:xfrm>
            <a:off x="4557713" y="1399282"/>
            <a:ext cx="191691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8" name="Shape 6"/>
          <p:cNvSpPr/>
          <p:nvPr/>
        </p:nvSpPr>
        <p:spPr>
          <a:xfrm>
            <a:off x="4536058" y="1370484"/>
            <a:ext cx="71884" cy="71884"/>
          </a:xfrm>
          <a:prstGeom prst="ellipse">
            <a:avLst/>
          </a:prstGeom>
          <a:solidFill>
            <a:srgbClr val="F20374"/>
          </a:solidFill>
          <a:ln/>
        </p:spPr>
      </p:sp>
      <p:sp>
        <p:nvSpPr>
          <p:cNvPr id="9" name="Text 7"/>
          <p:cNvSpPr/>
          <p:nvPr/>
        </p:nvSpPr>
        <p:spPr>
          <a:xfrm>
            <a:off x="4955381" y="1331491"/>
            <a:ext cx="3665041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Modelización matemática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4394597" y="1860500"/>
            <a:ext cx="191691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11" name="Shape 9"/>
          <p:cNvSpPr/>
          <p:nvPr/>
        </p:nvSpPr>
        <p:spPr>
          <a:xfrm>
            <a:off x="4536058" y="1831702"/>
            <a:ext cx="71884" cy="71884"/>
          </a:xfrm>
          <a:prstGeom prst="ellipse">
            <a:avLst/>
          </a:prstGeom>
          <a:solidFill>
            <a:srgbClr val="F20374"/>
          </a:solidFill>
          <a:ln/>
        </p:spPr>
      </p:sp>
      <p:sp>
        <p:nvSpPr>
          <p:cNvPr id="12" name="Text 10"/>
          <p:cNvSpPr/>
          <p:nvPr/>
        </p:nvSpPr>
        <p:spPr>
          <a:xfrm>
            <a:off x="523577" y="1792709"/>
            <a:ext cx="3665041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Simulación</a:t>
            </a:r>
            <a:endParaRPr lang="en-US" sz="850" dirty="0"/>
          </a:p>
        </p:txBody>
      </p:sp>
      <p:sp>
        <p:nvSpPr>
          <p:cNvPr id="13" name="Shape 11"/>
          <p:cNvSpPr/>
          <p:nvPr/>
        </p:nvSpPr>
        <p:spPr>
          <a:xfrm>
            <a:off x="4557713" y="2321719"/>
            <a:ext cx="191691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14" name="Shape 12"/>
          <p:cNvSpPr/>
          <p:nvPr/>
        </p:nvSpPr>
        <p:spPr>
          <a:xfrm>
            <a:off x="4536058" y="2292921"/>
            <a:ext cx="71884" cy="71884"/>
          </a:xfrm>
          <a:prstGeom prst="ellipse">
            <a:avLst/>
          </a:prstGeom>
          <a:solidFill>
            <a:srgbClr val="F20374"/>
          </a:solidFill>
          <a:ln/>
        </p:spPr>
      </p:sp>
      <p:sp>
        <p:nvSpPr>
          <p:cNvPr id="15" name="Text 13"/>
          <p:cNvSpPr/>
          <p:nvPr/>
        </p:nvSpPr>
        <p:spPr>
          <a:xfrm>
            <a:off x="4955381" y="2253928"/>
            <a:ext cx="3665041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Prototipo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4394597" y="2782937"/>
            <a:ext cx="191691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17" name="Shape 15"/>
          <p:cNvSpPr/>
          <p:nvPr/>
        </p:nvSpPr>
        <p:spPr>
          <a:xfrm>
            <a:off x="4536058" y="2754139"/>
            <a:ext cx="71884" cy="71884"/>
          </a:xfrm>
          <a:prstGeom prst="ellipse">
            <a:avLst/>
          </a:prstGeom>
          <a:solidFill>
            <a:srgbClr val="F20374"/>
          </a:solidFill>
          <a:ln/>
        </p:spPr>
      </p:sp>
      <p:sp>
        <p:nvSpPr>
          <p:cNvPr id="18" name="Text 16"/>
          <p:cNvSpPr/>
          <p:nvPr/>
        </p:nvSpPr>
        <p:spPr>
          <a:xfrm>
            <a:off x="523577" y="2715146"/>
            <a:ext cx="3665041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Validación experimental</a:t>
            </a:r>
            <a:endParaRPr lang="en-US" sz="850" dirty="0"/>
          </a:p>
        </p:txBody>
      </p:sp>
      <p:sp>
        <p:nvSpPr>
          <p:cNvPr id="19" name="Shape 17"/>
          <p:cNvSpPr/>
          <p:nvPr/>
        </p:nvSpPr>
        <p:spPr>
          <a:xfrm>
            <a:off x="4557713" y="3244155"/>
            <a:ext cx="191691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20" name="Shape 18"/>
          <p:cNvSpPr/>
          <p:nvPr/>
        </p:nvSpPr>
        <p:spPr>
          <a:xfrm>
            <a:off x="4536058" y="3215357"/>
            <a:ext cx="71884" cy="71884"/>
          </a:xfrm>
          <a:prstGeom prst="ellipse">
            <a:avLst/>
          </a:prstGeom>
          <a:solidFill>
            <a:srgbClr val="F20374"/>
          </a:solidFill>
          <a:ln/>
        </p:spPr>
      </p:sp>
      <p:sp>
        <p:nvSpPr>
          <p:cNvPr id="21" name="Text 19"/>
          <p:cNvSpPr/>
          <p:nvPr/>
        </p:nvSpPr>
        <p:spPr>
          <a:xfrm>
            <a:off x="4955381" y="3176364"/>
            <a:ext cx="3665041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Planta piloto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4394597" y="3705374"/>
            <a:ext cx="191691" cy="14288"/>
          </a:xfrm>
          <a:prstGeom prst="roundRect">
            <a:avLst>
              <a:gd name="adj" fmla="val 49998"/>
            </a:avLst>
          </a:prstGeom>
          <a:solidFill>
            <a:srgbClr val="971B55"/>
          </a:solidFill>
          <a:ln/>
        </p:spPr>
      </p:sp>
      <p:sp>
        <p:nvSpPr>
          <p:cNvPr id="23" name="Shape 21"/>
          <p:cNvSpPr/>
          <p:nvPr/>
        </p:nvSpPr>
        <p:spPr>
          <a:xfrm>
            <a:off x="4536058" y="3676576"/>
            <a:ext cx="71884" cy="71884"/>
          </a:xfrm>
          <a:prstGeom prst="ellipse">
            <a:avLst/>
          </a:prstGeom>
          <a:solidFill>
            <a:srgbClr val="F20374"/>
          </a:solidFill>
          <a:ln/>
        </p:spPr>
      </p:sp>
      <p:sp>
        <p:nvSpPr>
          <p:cNvPr id="24" name="Text 22"/>
          <p:cNvSpPr/>
          <p:nvPr/>
        </p:nvSpPr>
        <p:spPr>
          <a:xfrm>
            <a:off x="523577" y="3637583"/>
            <a:ext cx="3665041" cy="1408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en-US" sz="8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Industrialización</a:t>
            </a:r>
            <a:endParaRPr lang="en-US" sz="850" dirty="0"/>
          </a:p>
        </p:txBody>
      </p:sp>
      <p:sp>
        <p:nvSpPr>
          <p:cNvPr id="25" name="Text 23"/>
          <p:cNvSpPr/>
          <p:nvPr/>
        </p:nvSpPr>
        <p:spPr>
          <a:xfrm>
            <a:off x="523577" y="4473401"/>
            <a:ext cx="8096845" cy="2515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9000"/>
              </a:lnSpc>
              <a:buNone/>
            </a:pPr>
            <a:r>
              <a:rPr lang="en-US" sz="7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Este camino subraya el compromiso de HeliosReflect con la metodología científica rigurosa, asegurando que cada avance esté fundamentado en la validación y el descubrimiento incremental. Todo el progreso se realizará a través del método científico, con un diseño limpio, elegante y minimalista.</a:t>
            </a:r>
            <a:endParaRPr lang="en-US" sz="7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13965"/>
            <a:ext cx="4667845" cy="742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Financiación y modelo de negocio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523577" y="1316385"/>
            <a:ext cx="4667845" cy="372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Un proyecto de la envergadura de HeliosReflect requiere una estrategia de financiación por fases, adaptada a la incertidumbre y el potencial de cada etapa.</a:t>
            </a:r>
            <a:endParaRPr lang="en-US" sz="9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577" y="1808411"/>
            <a:ext cx="4667845" cy="90271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3241" y="2141413"/>
            <a:ext cx="189309" cy="236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1</a:t>
            </a:r>
            <a:endParaRPr lang="en-US" sz="1450" dirty="0"/>
          </a:p>
        </p:txBody>
      </p:sp>
      <p:sp>
        <p:nvSpPr>
          <p:cNvPr id="7" name="Text 3"/>
          <p:cNvSpPr/>
          <p:nvPr/>
        </p:nvSpPr>
        <p:spPr>
          <a:xfrm>
            <a:off x="1149251" y="1948904"/>
            <a:ext cx="3901678" cy="185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Fase Inicial: Investigación (2026-2027)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1149251" y="2198415"/>
            <a:ext cx="3901678" cy="372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Financiación pública mediante grants de investigación y colaboración universitaria.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3577" y="2817614"/>
            <a:ext cx="4667845" cy="90271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93241" y="3150617"/>
            <a:ext cx="189309" cy="236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2</a:t>
            </a:r>
            <a:endParaRPr lang="en-US" sz="1450" dirty="0"/>
          </a:p>
        </p:txBody>
      </p:sp>
      <p:sp>
        <p:nvSpPr>
          <p:cNvPr id="11" name="Text 6"/>
          <p:cNvSpPr/>
          <p:nvPr/>
        </p:nvSpPr>
        <p:spPr>
          <a:xfrm>
            <a:off x="1149251" y="2958108"/>
            <a:ext cx="3901678" cy="185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Fase Intermedia: Prototipo y Demos (2027-2029)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1149251" y="3207618"/>
            <a:ext cx="3901678" cy="372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Rondas de inversión semilla y Series A, con enfoque en VCs de Deep Tech y fondos de impacto.</a:t>
            </a:r>
            <a:endParaRPr lang="en-US" sz="95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3577" y="3826818"/>
            <a:ext cx="4667845" cy="90271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3241" y="4159821"/>
            <a:ext cx="189309" cy="236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3</a:t>
            </a:r>
            <a:endParaRPr lang="en-US" sz="1450" dirty="0"/>
          </a:p>
        </p:txBody>
      </p:sp>
      <p:sp>
        <p:nvSpPr>
          <p:cNvPr id="15" name="Text 9"/>
          <p:cNvSpPr/>
          <p:nvPr/>
        </p:nvSpPr>
        <p:spPr>
          <a:xfrm>
            <a:off x="1149251" y="3967311"/>
            <a:ext cx="3901678" cy="1856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Fase Avanzada: Industrialización (2030+)</a:t>
            </a:r>
            <a:endParaRPr lang="en-US" sz="1150" dirty="0"/>
          </a:p>
        </p:txBody>
      </p:sp>
      <p:sp>
        <p:nvSpPr>
          <p:cNvPr id="16" name="Text 10"/>
          <p:cNvSpPr/>
          <p:nvPr/>
        </p:nvSpPr>
        <p:spPr>
          <a:xfrm>
            <a:off x="1149251" y="4216822"/>
            <a:ext cx="3901678" cy="37221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9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Grandes inversiones de capital riesgo, project finance y partnerships estratégicos con la industria.</a:t>
            </a:r>
            <a:endParaRPr lang="en-US" sz="9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71487"/>
            <a:ext cx="4667845" cy="247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Una invitación abierta a construir el futuro</a:t>
            </a:r>
            <a:endParaRPr lang="en-US" sz="1550" dirty="0"/>
          </a:p>
        </p:txBody>
      </p:sp>
      <p:sp>
        <p:nvSpPr>
          <p:cNvPr id="4" name="Text 1"/>
          <p:cNvSpPr/>
          <p:nvPr/>
        </p:nvSpPr>
        <p:spPr>
          <a:xfrm>
            <a:off x="649784" y="843186"/>
            <a:ext cx="4541639" cy="210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"Ninguna persona resolverá sola los desafíos del siglo XXI. Pero miles de investigadores, ingenieros, empresas, universidades y ciudadanos trabajando juntos sí pueden transformar una idea en una solución real."</a:t>
            </a:r>
            <a:endParaRPr lang="en-US" sz="650" dirty="0"/>
          </a:p>
        </p:txBody>
      </p:sp>
      <p:sp>
        <p:nvSpPr>
          <p:cNvPr id="5" name="Shape 2"/>
          <p:cNvSpPr/>
          <p:nvPr/>
        </p:nvSpPr>
        <p:spPr>
          <a:xfrm>
            <a:off x="523577" y="789980"/>
            <a:ext cx="9525" cy="316706"/>
          </a:xfrm>
          <a:prstGeom prst="roundRect">
            <a:avLst>
              <a:gd name="adj" fmla="val 50000"/>
            </a:avLst>
          </a:prstGeom>
          <a:solidFill>
            <a:srgbClr val="F20374"/>
          </a:solidFill>
          <a:ln/>
        </p:spPr>
      </p:sp>
      <p:sp>
        <p:nvSpPr>
          <p:cNvPr id="6" name="Text 3"/>
          <p:cNvSpPr/>
          <p:nvPr/>
        </p:nvSpPr>
        <p:spPr>
          <a:xfrm>
            <a:off x="523577" y="1159892"/>
            <a:ext cx="4667845" cy="2102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HeliosReflect es una </a:t>
            </a:r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plataforma de investigación abierta</a:t>
            </a:r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que necesita colaboradores en óptica, física, ingeniería, química, inteligencia artificial y ecología.</a:t>
            </a:r>
            <a:endParaRPr lang="en-US" sz="650" dirty="0"/>
          </a:p>
        </p:txBody>
      </p:sp>
      <p:sp>
        <p:nvSpPr>
          <p:cNvPr id="7" name="Shape 4"/>
          <p:cNvSpPr/>
          <p:nvPr/>
        </p:nvSpPr>
        <p:spPr>
          <a:xfrm>
            <a:off x="523577" y="1423392"/>
            <a:ext cx="4667845" cy="734690"/>
          </a:xfrm>
          <a:prstGeom prst="roundRect">
            <a:avLst>
              <a:gd name="adj" fmla="val 481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612428" y="1512243"/>
            <a:ext cx="252413" cy="252413"/>
          </a:xfrm>
          <a:prstGeom prst="ellipse">
            <a:avLst/>
          </a:prstGeom>
          <a:solidFill>
            <a:srgbClr val="F20374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856" y="1581671"/>
            <a:ext cx="113556" cy="1135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612428" y="1811982"/>
            <a:ext cx="4490145" cy="123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Universidades</a:t>
            </a:r>
            <a:endParaRPr lang="en-US" sz="750" dirty="0"/>
          </a:p>
        </p:txBody>
      </p:sp>
      <p:sp>
        <p:nvSpPr>
          <p:cNvPr id="11" name="Text 7"/>
          <p:cNvSpPr/>
          <p:nvPr/>
        </p:nvSpPr>
        <p:spPr>
          <a:xfrm>
            <a:off x="612428" y="1964085"/>
            <a:ext cx="4490145" cy="105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Validación matemática y óptica</a:t>
            </a:r>
            <a:endParaRPr lang="en-US" sz="650" dirty="0"/>
          </a:p>
        </p:txBody>
      </p:sp>
      <p:sp>
        <p:nvSpPr>
          <p:cNvPr id="12" name="Shape 8"/>
          <p:cNvSpPr/>
          <p:nvPr/>
        </p:nvSpPr>
        <p:spPr>
          <a:xfrm>
            <a:off x="523577" y="2205410"/>
            <a:ext cx="4667845" cy="734690"/>
          </a:xfrm>
          <a:prstGeom prst="roundRect">
            <a:avLst>
              <a:gd name="adj" fmla="val 481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12428" y="2294260"/>
            <a:ext cx="252413" cy="252413"/>
          </a:xfrm>
          <a:prstGeom prst="ellipse">
            <a:avLst/>
          </a:prstGeom>
          <a:solidFill>
            <a:srgbClr val="F20374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1856" y="2363688"/>
            <a:ext cx="113556" cy="11355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12428" y="2594000"/>
            <a:ext cx="4490145" cy="123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Centros de I+D</a:t>
            </a:r>
            <a:endParaRPr lang="en-US" sz="750" dirty="0"/>
          </a:p>
        </p:txBody>
      </p:sp>
      <p:sp>
        <p:nvSpPr>
          <p:cNvPr id="16" name="Text 11"/>
          <p:cNvSpPr/>
          <p:nvPr/>
        </p:nvSpPr>
        <p:spPr>
          <a:xfrm>
            <a:off x="612428" y="2746102"/>
            <a:ext cx="4490145" cy="105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Simulación y prototipado</a:t>
            </a:r>
            <a:endParaRPr lang="en-US" sz="650" dirty="0"/>
          </a:p>
        </p:txBody>
      </p:sp>
      <p:sp>
        <p:nvSpPr>
          <p:cNvPr id="17" name="Shape 12"/>
          <p:cNvSpPr/>
          <p:nvPr/>
        </p:nvSpPr>
        <p:spPr>
          <a:xfrm>
            <a:off x="523577" y="2987427"/>
            <a:ext cx="4667845" cy="734690"/>
          </a:xfrm>
          <a:prstGeom prst="roundRect">
            <a:avLst>
              <a:gd name="adj" fmla="val 481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18" name="Shape 13"/>
          <p:cNvSpPr/>
          <p:nvPr/>
        </p:nvSpPr>
        <p:spPr>
          <a:xfrm>
            <a:off x="612428" y="3076277"/>
            <a:ext cx="252413" cy="252413"/>
          </a:xfrm>
          <a:prstGeom prst="ellipse">
            <a:avLst/>
          </a:prstGeom>
          <a:solidFill>
            <a:srgbClr val="F20374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1856" y="3145706"/>
            <a:ext cx="113556" cy="11355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612428" y="3376017"/>
            <a:ext cx="4490145" cy="123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Empresas</a:t>
            </a:r>
            <a:endParaRPr lang="en-US" sz="750" dirty="0"/>
          </a:p>
        </p:txBody>
      </p:sp>
      <p:sp>
        <p:nvSpPr>
          <p:cNvPr id="21" name="Text 15"/>
          <p:cNvSpPr/>
          <p:nvPr/>
        </p:nvSpPr>
        <p:spPr>
          <a:xfrm>
            <a:off x="612428" y="3528120"/>
            <a:ext cx="4490145" cy="105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Fabricación e industrialización</a:t>
            </a:r>
            <a:endParaRPr lang="en-US" sz="650" dirty="0"/>
          </a:p>
        </p:txBody>
      </p:sp>
      <p:sp>
        <p:nvSpPr>
          <p:cNvPr id="22" name="Shape 16"/>
          <p:cNvSpPr/>
          <p:nvPr/>
        </p:nvSpPr>
        <p:spPr>
          <a:xfrm>
            <a:off x="523577" y="3769444"/>
            <a:ext cx="4667845" cy="734690"/>
          </a:xfrm>
          <a:prstGeom prst="roundRect">
            <a:avLst>
              <a:gd name="adj" fmla="val 481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23" name="Shape 17"/>
          <p:cNvSpPr/>
          <p:nvPr/>
        </p:nvSpPr>
        <p:spPr>
          <a:xfrm>
            <a:off x="612428" y="3858295"/>
            <a:ext cx="252413" cy="252413"/>
          </a:xfrm>
          <a:prstGeom prst="ellipse">
            <a:avLst/>
          </a:prstGeom>
          <a:solidFill>
            <a:srgbClr val="F20374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81856" y="3927723"/>
            <a:ext cx="113556" cy="11355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12428" y="4158035"/>
            <a:ext cx="4490145" cy="1237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Mecenas e Inversores</a:t>
            </a:r>
            <a:endParaRPr lang="en-US" sz="750" dirty="0"/>
          </a:p>
        </p:txBody>
      </p:sp>
      <p:sp>
        <p:nvSpPr>
          <p:cNvPr id="26" name="Text 19"/>
          <p:cNvSpPr/>
          <p:nvPr/>
        </p:nvSpPr>
        <p:spPr>
          <a:xfrm>
            <a:off x="612428" y="4310137"/>
            <a:ext cx="4490145" cy="1051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Financiación de las primeras fases</a:t>
            </a:r>
            <a:endParaRPr lang="en-US" sz="650" dirty="0"/>
          </a:p>
        </p:txBody>
      </p:sp>
      <p:sp>
        <p:nvSpPr>
          <p:cNvPr id="27" name="Text 20"/>
          <p:cNvSpPr/>
          <p:nvPr/>
        </p:nvSpPr>
        <p:spPr>
          <a:xfrm>
            <a:off x="523577" y="4557340"/>
            <a:ext cx="5125045" cy="114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000000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📧</a:t>
            </a:r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</a:t>
            </a:r>
            <a:pPr algn="l" indent="0" marL="0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Oriol Garcia Salas</a:t>
            </a:r>
            <a:pPr algn="l" indent="0" marL="0">
              <a:lnSpc>
                <a:spcPct val="104000"/>
              </a:lnSpc>
              <a:buNone/>
            </a:pPr>
            <a:r>
              <a:rPr lang="en-US" sz="6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· garciasalasoriol@gmail.com · +34 610 865 322</a:t>
            </a:r>
            <a:endParaRPr lang="en-US" sz="6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35707"/>
            <a:ext cx="8096845" cy="575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3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El Sol nos ofrece cada día una oportunidad extraordinaria.</a:t>
            </a:r>
            <a:endParaRPr lang="en-US" sz="800" dirty="0"/>
          </a:p>
          <a:p>
            <a:pPr algn="ctr" indent="0" marL="0">
              <a:lnSpc>
                <a:spcPct val="113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No podemos cambiar el pasado.</a:t>
            </a:r>
            <a:endParaRPr lang="en-US" sz="800" dirty="0"/>
          </a:p>
          <a:p>
            <a:pPr algn="ctr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Pero sí podemos decidir cómo aprovechamos su energía para construir el futuro.</a:t>
            </a:r>
            <a:endParaRPr lang="en-US" sz="800" dirty="0"/>
          </a:p>
        </p:txBody>
      </p:sp>
      <p:sp>
        <p:nvSpPr>
          <p:cNvPr id="3" name="Text 1"/>
          <p:cNvSpPr/>
          <p:nvPr/>
        </p:nvSpPr>
        <p:spPr>
          <a:xfrm>
            <a:off x="523577" y="1190699"/>
            <a:ext cx="8096845" cy="2775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    </a:t>
            </a:r>
            <a:endParaRPr lang="en-US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574304"/>
            <a:ext cx="8096845" cy="9075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57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HELIOSREFLECT</a:t>
            </a:r>
            <a:endParaRPr lang="en-US" sz="5700" dirty="0"/>
          </a:p>
        </p:txBody>
      </p:sp>
      <p:sp>
        <p:nvSpPr>
          <p:cNvPr id="5" name="Text 3"/>
          <p:cNvSpPr/>
          <p:nvPr/>
        </p:nvSpPr>
        <p:spPr>
          <a:xfrm>
            <a:off x="523577" y="2587898"/>
            <a:ext cx="8096845" cy="2775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    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523577" y="2945011"/>
            <a:ext cx="8096845" cy="7937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3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Investigar.</a:t>
            </a:r>
            <a:endParaRPr lang="en-US" sz="800" dirty="0"/>
          </a:p>
          <a:p>
            <a:pPr algn="ctr" indent="0" marL="0">
              <a:lnSpc>
                <a:spcPct val="113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Colaborar.</a:t>
            </a:r>
            <a:endParaRPr lang="en-US" sz="800" dirty="0"/>
          </a:p>
          <a:p>
            <a:pPr algn="ctr" indent="0" marL="0">
              <a:lnSpc>
                <a:spcPct val="113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Innovar.</a:t>
            </a:r>
            <a:endParaRPr lang="en-US" sz="800" dirty="0"/>
          </a:p>
          <a:p>
            <a:pPr algn="ctr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Restaurar.</a:t>
            </a:r>
            <a:endParaRPr lang="en-US" sz="800" dirty="0"/>
          </a:p>
        </p:txBody>
      </p:sp>
      <p:sp>
        <p:nvSpPr>
          <p:cNvPr id="7" name="Text 5"/>
          <p:cNvSpPr/>
          <p:nvPr/>
        </p:nvSpPr>
        <p:spPr>
          <a:xfrm>
            <a:off x="523577" y="3818334"/>
            <a:ext cx="8096845" cy="4163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    </a:t>
            </a:r>
            <a:endParaRPr lang="en-US" sz="800" dirty="0"/>
          </a:p>
          <a:p>
            <a:pPr algn="l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    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523577" y="4314230"/>
            <a:ext cx="8096845" cy="3571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13000"/>
              </a:lnSpc>
              <a:spcAft>
                <a:spcPts val="600"/>
              </a:spcAft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www.heliosreflect.com</a:t>
            </a:r>
            <a:endParaRPr lang="en-US" sz="800" dirty="0"/>
          </a:p>
          <a:p>
            <a:pPr algn="ctr" indent="0" marL="0">
              <a:lnSpc>
                <a:spcPct val="113000"/>
              </a:lnSpc>
              <a:buNone/>
            </a:pPr>
            <a:r>
              <a:rPr lang="en-US" sz="8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Oriol Garcia Salas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271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¿Quién puede formar parte?</a:t>
            </a:r>
            <a:endParaRPr lang="en-US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046708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23577" y="1517154"/>
            <a:ext cx="26034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Universidades</a:t>
            </a:r>
            <a:endParaRPr lang="en-US" sz="120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0200" y="1046708"/>
            <a:ext cx="327273" cy="32727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270200" y="1517154"/>
            <a:ext cx="26035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Centros de investigación</a:t>
            </a:r>
            <a:endParaRPr lang="en-US" sz="12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6898" y="1046708"/>
            <a:ext cx="327273" cy="32727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016898" y="1517154"/>
            <a:ext cx="26035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Empresas</a:t>
            </a:r>
            <a:endParaRPr lang="en-US" sz="12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1938710"/>
            <a:ext cx="327273" cy="32727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23577" y="2409155"/>
            <a:ext cx="26034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Ingenieros</a:t>
            </a:r>
            <a:endParaRPr lang="en-US" sz="120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70200" y="1938710"/>
            <a:ext cx="327273" cy="327273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3270200" y="2409155"/>
            <a:ext cx="26035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Físicos</a:t>
            </a:r>
            <a:endParaRPr lang="en-US" sz="1200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016898" y="1938710"/>
            <a:ext cx="327273" cy="327273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016898" y="2409155"/>
            <a:ext cx="26035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Químicos</a:t>
            </a:r>
            <a:endParaRPr lang="en-US" sz="1200" dirty="0"/>
          </a:p>
        </p:txBody>
      </p:sp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2830711"/>
            <a:ext cx="327273" cy="327273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523577" y="3301157"/>
            <a:ext cx="26034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Especialistas en IA</a:t>
            </a:r>
            <a:endParaRPr lang="en-US" sz="1200" dirty="0"/>
          </a:p>
        </p:txBody>
      </p:sp>
      <p:pic>
        <p:nvPicPr>
          <p:cNvPr id="1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270200" y="2830711"/>
            <a:ext cx="327273" cy="327273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3270200" y="3301157"/>
            <a:ext cx="26035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Arquitectos</a:t>
            </a:r>
            <a:endParaRPr lang="en-US" sz="1200" dirty="0"/>
          </a:p>
        </p:txBody>
      </p:sp>
      <p:pic>
        <p:nvPicPr>
          <p:cNvPr id="19" name="Image 8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016898" y="2830711"/>
            <a:ext cx="327273" cy="327273"/>
          </a:xfrm>
          <a:prstGeom prst="rect">
            <a:avLst/>
          </a:prstGeom>
        </p:spPr>
      </p:pic>
      <p:sp>
        <p:nvSpPr>
          <p:cNvPr id="20" name="Text 9"/>
          <p:cNvSpPr/>
          <p:nvPr/>
        </p:nvSpPr>
        <p:spPr>
          <a:xfrm>
            <a:off x="6016898" y="3301157"/>
            <a:ext cx="26035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Diseñadores industriales</a:t>
            </a:r>
            <a:endParaRPr lang="en-US" sz="1200" dirty="0"/>
          </a:p>
        </p:txBody>
      </p:sp>
      <p:pic>
        <p:nvPicPr>
          <p:cNvPr id="21" name="Image 9" descr="preencoded.png">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23577" y="3722712"/>
            <a:ext cx="327273" cy="327273"/>
          </a:xfrm>
          <a:prstGeom prst="rect">
            <a:avLst/>
          </a:prstGeom>
        </p:spPr>
      </p:pic>
      <p:sp>
        <p:nvSpPr>
          <p:cNvPr id="22" name="Text 10"/>
          <p:cNvSpPr/>
          <p:nvPr/>
        </p:nvSpPr>
        <p:spPr>
          <a:xfrm>
            <a:off x="523577" y="4193158"/>
            <a:ext cx="260345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Inversores de impacto</a:t>
            </a:r>
            <a:endParaRPr lang="en-US" sz="1200" dirty="0"/>
          </a:p>
        </p:txBody>
      </p:sp>
      <p:pic>
        <p:nvPicPr>
          <p:cNvPr id="23" name="Image 10" descr="preencoded.png">    </p:cNvPr>
          <p:cNvPicPr>
            <a:picLocks noChangeAspect="1"/>
          </p:cNvPicPr>
          <p:nvPr/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270200" y="3722712"/>
            <a:ext cx="327273" cy="327273"/>
          </a:xfrm>
          <a:prstGeom prst="rect">
            <a:avLst/>
          </a:prstGeom>
        </p:spPr>
      </p:pic>
      <p:sp>
        <p:nvSpPr>
          <p:cNvPr id="24" name="Text 11"/>
          <p:cNvSpPr/>
          <p:nvPr/>
        </p:nvSpPr>
        <p:spPr>
          <a:xfrm>
            <a:off x="3270200" y="4193158"/>
            <a:ext cx="26035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Mecenas</a:t>
            </a:r>
            <a:endParaRPr lang="en-US" sz="1200" dirty="0"/>
          </a:p>
        </p:txBody>
      </p:sp>
      <p:sp>
        <p:nvSpPr>
          <p:cNvPr id="25" name="Text 12"/>
          <p:cNvSpPr/>
          <p:nvPr/>
        </p:nvSpPr>
        <p:spPr>
          <a:xfrm>
            <a:off x="294977" y="4514478"/>
            <a:ext cx="8554045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Las grandes ideas necesitan equipos multidisciplinares.</a:t>
            </a:r>
            <a:endParaRPr lang="en-US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86544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¿Qué hace diferente a HeliosReflect?</a:t>
            </a:r>
            <a:endParaRPr lang="en-US" sz="2750" dirty="0"/>
          </a:p>
        </p:txBody>
      </p:sp>
      <p:sp>
        <p:nvSpPr>
          <p:cNvPr id="3" name="Text 1"/>
          <p:cNvSpPr/>
          <p:nvPr/>
        </p:nvSpPr>
        <p:spPr>
          <a:xfrm>
            <a:off x="523577" y="1425773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Con únicamente cuatro ideas: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523577" y="1833414"/>
            <a:ext cx="3973637" cy="1127001"/>
          </a:xfrm>
          <a:prstGeom prst="roundRect">
            <a:avLst>
              <a:gd name="adj" fmla="val 5576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77912" y="1987748"/>
            <a:ext cx="448791" cy="448791"/>
          </a:xfrm>
          <a:prstGeom prst="ellipse">
            <a:avLst/>
          </a:prstGeom>
          <a:solidFill>
            <a:srgbClr val="F20374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801291" y="2111127"/>
            <a:ext cx="201960" cy="201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77912" y="2586112"/>
            <a:ext cx="366496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No sustituye la naturaleza.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646786" y="1833414"/>
            <a:ext cx="3973637" cy="1127001"/>
          </a:xfrm>
          <a:prstGeom prst="roundRect">
            <a:avLst>
              <a:gd name="adj" fmla="val 5576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801121" y="1987748"/>
            <a:ext cx="448791" cy="448791"/>
          </a:xfrm>
          <a:prstGeom prst="ellipse">
            <a:avLst/>
          </a:prstGeom>
          <a:solidFill>
            <a:srgbClr val="F20374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24499" y="2111127"/>
            <a:ext cx="201960" cy="2019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801121" y="2586112"/>
            <a:ext cx="366496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Aprovecha la luz para múltiples usos.</a:t>
            </a:r>
            <a:endParaRPr lang="en-US" sz="1350" dirty="0"/>
          </a:p>
        </p:txBody>
      </p:sp>
      <p:sp>
        <p:nvSpPr>
          <p:cNvPr id="12" name="Shape 8"/>
          <p:cNvSpPr/>
          <p:nvPr/>
        </p:nvSpPr>
        <p:spPr>
          <a:xfrm>
            <a:off x="523577" y="3109987"/>
            <a:ext cx="3973637" cy="1346969"/>
          </a:xfrm>
          <a:prstGeom prst="roundRect">
            <a:avLst>
              <a:gd name="adj" fmla="val 4665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13" name="Shape 9"/>
          <p:cNvSpPr/>
          <p:nvPr/>
        </p:nvSpPr>
        <p:spPr>
          <a:xfrm>
            <a:off x="677912" y="3264322"/>
            <a:ext cx="448791" cy="448791"/>
          </a:xfrm>
          <a:prstGeom prst="ellipse">
            <a:avLst/>
          </a:prstGeom>
          <a:solidFill>
            <a:srgbClr val="F20374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01291" y="3387700"/>
            <a:ext cx="201960" cy="20196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677912" y="3862685"/>
            <a:ext cx="3664967" cy="4399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Integra tecnologías existentes con nuevas hipótesis.</a:t>
            </a:r>
            <a:endParaRPr lang="en-US" sz="1350" dirty="0"/>
          </a:p>
        </p:txBody>
      </p:sp>
      <p:sp>
        <p:nvSpPr>
          <p:cNvPr id="16" name="Shape 11"/>
          <p:cNvSpPr/>
          <p:nvPr/>
        </p:nvSpPr>
        <p:spPr>
          <a:xfrm>
            <a:off x="4646786" y="3109987"/>
            <a:ext cx="3973637" cy="1346969"/>
          </a:xfrm>
          <a:prstGeom prst="roundRect">
            <a:avLst>
              <a:gd name="adj" fmla="val 4665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17" name="Shape 12"/>
          <p:cNvSpPr/>
          <p:nvPr/>
        </p:nvSpPr>
        <p:spPr>
          <a:xfrm>
            <a:off x="4801121" y="3264322"/>
            <a:ext cx="448791" cy="448791"/>
          </a:xfrm>
          <a:prstGeom prst="ellipse">
            <a:avLst/>
          </a:prstGeom>
          <a:solidFill>
            <a:srgbClr val="F20374"/>
          </a:solidFill>
          <a:ln/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924499" y="3387700"/>
            <a:ext cx="201960" cy="20196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4801121" y="3862685"/>
            <a:ext cx="3664967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Se desarrolla mediante el método científico.</a:t>
            </a:r>
            <a:endParaRPr lang="en-US" sz="13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35794"/>
            <a:ext cx="8096845" cy="40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Impacto ambiental y beneficios globales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523577" y="1232148"/>
            <a:ext cx="8096845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HeliosReflect no es solo una tecnología, es una </a:t>
            </a:r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propuesta integral para la coexistencia de la energía y el ecosistema</a:t>
            </a:r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, con implicaciones positivas a escala planetaria.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523577" y="1799034"/>
            <a:ext cx="3984873" cy="1007343"/>
          </a:xfrm>
          <a:prstGeom prst="roundRect">
            <a:avLst>
              <a:gd name="adj" fmla="val 575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6229" y="1941686"/>
            <a:ext cx="3699570" cy="221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Mitigación Climática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666229" y="2239863"/>
            <a:ext cx="3699570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Contribuye a la reducción de CO₂ atmosférico a través de la fotosíntesis artificial y la captura directa.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635550" y="1799034"/>
            <a:ext cx="3984873" cy="1007343"/>
          </a:xfrm>
          <a:prstGeom prst="roundRect">
            <a:avLst>
              <a:gd name="adj" fmla="val 575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78201" y="1941686"/>
            <a:ext cx="3699570" cy="221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Restauración Ecológica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4778201" y="2239863"/>
            <a:ext cx="3699570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Permite la regeneración de la biodiversidad y la vida vegetal bajo las instalaciones solares, mejorando la salud del suelo.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23577" y="2933477"/>
            <a:ext cx="3984873" cy="1007343"/>
          </a:xfrm>
          <a:prstGeom prst="roundRect">
            <a:avLst>
              <a:gd name="adj" fmla="val 575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66229" y="3076129"/>
            <a:ext cx="3699570" cy="221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🌡️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Balance Energético Local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666229" y="3374306"/>
            <a:ext cx="3699570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Ofrece la capacidad de regular activamente el calentamiento superficial, reduciendo el efecto isla de calor.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35550" y="2933477"/>
            <a:ext cx="3984873" cy="1007343"/>
          </a:xfrm>
          <a:prstGeom prst="roundRect">
            <a:avLst>
              <a:gd name="adj" fmla="val 5751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78201" y="3076129"/>
            <a:ext cx="3699570" cy="221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Eficiencia Energética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778201" y="3374306"/>
            <a:ext cx="3699570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Acelera la transición global hacia fuentes renovables con una producción de energía más limpia y multifuncional.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523577" y="4083844"/>
            <a:ext cx="8096845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Cada instalación podría ser un nodo clave en una </a:t>
            </a:r>
            <a:pPr algn="l" indent="0" marL="0">
              <a:lnSpc>
                <a:spcPct val="128000"/>
              </a:lnSpc>
              <a:buNone/>
            </a:pPr>
            <a:r>
              <a:rPr lang="en-US" sz="10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red climática global</a:t>
            </a:r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que armoniza las necesidades energéticas humanas con la capacidad de resiliencia del planeta.</a:t>
            </a:r>
            <a:endParaRPr lang="en-US" sz="105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1870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2935188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Visión del futuro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3599557"/>
            <a:ext cx="8096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Una plataforma de investigación que propone repensar cómo la humanidad puede convivir con la energía solar a escala planetaria.</a:t>
            </a:r>
            <a:endParaRPr lang="en-US" sz="115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1870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2935188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Convergencia de energía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3599557"/>
            <a:ext cx="8096845" cy="4787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La radiación solar concentrada fluye hacia sistemas de almacenamiento y distribución, alimentando múltiples aplicaciones simultáneamente.</a:t>
            </a:r>
            <a:endParaRPr lang="en-US" sz="115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1870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054921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Infraestructura integrada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3719289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Cada unidad es independiente pero conectada, formando una red de generación energética distribuida.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33090"/>
            <a:ext cx="4667845" cy="4331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planeta nos necesita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523577" y="1083692"/>
            <a:ext cx="4667845" cy="93493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La civilización moderna depende de un consumo energético creciente. Durante más de un siglo, los combustibles fósiles han impulsado nuestro desarrollo, pero también han incrementado la concentración de CO₂ en la atmósfera.</a:t>
            </a:r>
            <a:endParaRPr lang="en-US" sz="1150" dirty="0"/>
          </a:p>
        </p:txBody>
      </p:sp>
      <p:sp>
        <p:nvSpPr>
          <p:cNvPr id="5" name="Shape 2"/>
          <p:cNvSpPr/>
          <p:nvPr/>
        </p:nvSpPr>
        <p:spPr>
          <a:xfrm>
            <a:off x="523577" y="2181671"/>
            <a:ext cx="4667845" cy="1074986"/>
          </a:xfrm>
          <a:prstGeom prst="roundRect">
            <a:avLst>
              <a:gd name="adj" fmla="val 5754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75605" y="2333699"/>
            <a:ext cx="4363789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reto energético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75605" y="2637160"/>
            <a:ext cx="4363789" cy="46746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Sustituir los combustibles fósiles es prioritario, pero puede no ser suficiente para revertir los cambios ya producidos.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523577" y="3401616"/>
            <a:ext cx="4667845" cy="1308720"/>
          </a:xfrm>
          <a:prstGeom prst="roundRect">
            <a:avLst>
              <a:gd name="adj" fmla="val 4726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75605" y="3553644"/>
            <a:ext cx="4363789" cy="2165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reto climático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675605" y="3857104"/>
            <a:ext cx="4363789" cy="7012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Además de reducir emisiones, necesitamos tecnologías capaces de retirar carbono y gestionar mejor el balance energético de la superficie terrestre.</a:t>
            </a:r>
            <a:endParaRPr lang="en-US" sz="115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18701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054921"/>
            <a:ext cx="8096845" cy="4400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La planta a escala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523577" y="3719289"/>
            <a:ext cx="8554045" cy="2393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Cientos de concentradores trabajando en armonía, transformando la radiación solar en múltiples formas de energía.</a:t>
            </a:r>
            <a:endParaRPr lang="en-US" sz="11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72678"/>
            <a:ext cx="4667845" cy="7837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Sol: la mayor fuente de energía disponible</a:t>
            </a:r>
            <a:endParaRPr lang="en-US" sz="2450" dirty="0"/>
          </a:p>
        </p:txBody>
      </p:sp>
      <p:sp>
        <p:nvSpPr>
          <p:cNvPr id="4" name="Text 1"/>
          <p:cNvSpPr/>
          <p:nvPr/>
        </p:nvSpPr>
        <p:spPr>
          <a:xfrm>
            <a:off x="523577" y="1434405"/>
            <a:ext cx="4667845" cy="6045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Cada hora, el Sol envía a la Tierra más energía de la que la humanidad consume en un año entero. Sin embargo, las tecnologías solares actuales aprovechan únicamente una pequeña fracción de ese potencial.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523577" y="2239045"/>
            <a:ext cx="2259732" cy="439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1361</a:t>
            </a:r>
            <a:endParaRPr lang="en-US" sz="3450" dirty="0"/>
          </a:p>
        </p:txBody>
      </p:sp>
      <p:sp>
        <p:nvSpPr>
          <p:cNvPr id="6" name="Text 3"/>
          <p:cNvSpPr/>
          <p:nvPr/>
        </p:nvSpPr>
        <p:spPr>
          <a:xfrm>
            <a:off x="523577" y="2834357"/>
            <a:ext cx="2259732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W/m²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523577" y="3101429"/>
            <a:ext cx="2259732" cy="201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Radiación solar fuera de la atmósfera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2931616" y="2239045"/>
            <a:ext cx="2259806" cy="439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~20%</a:t>
            </a:r>
            <a:endParaRPr lang="en-US" sz="3450" dirty="0"/>
          </a:p>
        </p:txBody>
      </p:sp>
      <p:sp>
        <p:nvSpPr>
          <p:cNvPr id="9" name="Text 6"/>
          <p:cNvSpPr/>
          <p:nvPr/>
        </p:nvSpPr>
        <p:spPr>
          <a:xfrm>
            <a:off x="2931616" y="2834357"/>
            <a:ext cx="2259806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Eficiencia típica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2931616" y="3101429"/>
            <a:ext cx="2259806" cy="201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De los paneles fotovoltaicos actuales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1727597" y="3606850"/>
            <a:ext cx="2259732" cy="439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0%</a:t>
            </a:r>
            <a:endParaRPr lang="en-US" sz="3450" dirty="0"/>
          </a:p>
        </p:txBody>
      </p:sp>
      <p:sp>
        <p:nvSpPr>
          <p:cNvPr id="12" name="Text 9"/>
          <p:cNvSpPr/>
          <p:nvPr/>
        </p:nvSpPr>
        <p:spPr>
          <a:xfrm>
            <a:off x="1727597" y="4202162"/>
            <a:ext cx="2259732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Captura directa de CO₂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727597" y="4469234"/>
            <a:ext cx="2259732" cy="201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6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En las plantas solares convencionales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24979"/>
            <a:ext cx="8096845" cy="4262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¿Por qué ahora?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523577" y="1131987"/>
            <a:ext cx="8554045" cy="22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Hoy existen herramientas que hace veinte años no estaban disponibles.</a:t>
            </a:r>
            <a:endParaRPr lang="en-US" sz="11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518196"/>
            <a:ext cx="362322" cy="36232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055986"/>
            <a:ext cx="3960688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Inteligencia Artificial</a:t>
            </a:r>
            <a:endParaRPr lang="en-US" sz="13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9734" y="1518196"/>
            <a:ext cx="362322" cy="36232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659734" y="2055986"/>
            <a:ext cx="3960688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Simulación óptica</a:t>
            </a:r>
            <a:endParaRPr lang="en-US" sz="13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549798"/>
            <a:ext cx="362322" cy="36232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23577" y="3087588"/>
            <a:ext cx="3960688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Materiales avanzados</a:t>
            </a:r>
            <a:endParaRPr lang="en-US" sz="13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9734" y="2549798"/>
            <a:ext cx="362322" cy="36232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659734" y="3087588"/>
            <a:ext cx="3960688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Fabricación de precisión</a:t>
            </a:r>
            <a:endParaRPr lang="en-US" sz="13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581400"/>
            <a:ext cx="362322" cy="362322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523577" y="4119190"/>
            <a:ext cx="3960688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Impresión 3D</a:t>
            </a:r>
            <a:endParaRPr lang="en-US" sz="130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59734" y="3581400"/>
            <a:ext cx="362322" cy="362322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4659734" y="4119190"/>
            <a:ext cx="3960688" cy="213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Computación científica</a:t>
            </a:r>
            <a:endParaRPr lang="en-US" sz="1300" dirty="0"/>
          </a:p>
        </p:txBody>
      </p:sp>
      <p:sp>
        <p:nvSpPr>
          <p:cNvPr id="16" name="Text 8"/>
          <p:cNvSpPr/>
          <p:nvPr/>
        </p:nvSpPr>
        <p:spPr>
          <a:xfrm>
            <a:off x="523577" y="4490145"/>
            <a:ext cx="8554045" cy="2283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Hoy podemos investigar ideas que antes eran imposibles de desarrollar.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1435"/>
            <a:ext cx="809684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¿Y si pudiéramos usar la luz de forma completamente diferente?</a:t>
            </a:r>
            <a:endParaRPr lang="en-US" sz="1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29481"/>
            <a:ext cx="5199087" cy="294612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09890" y="2051075"/>
            <a:ext cx="2715295" cy="30286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sz="5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Las plantas solares actuales fueron concebidas para un único objetivo: </a:t>
            </a:r>
            <a:pPr algn="l" indent="0" marL="0">
              <a:lnSpc>
                <a:spcPct val="100000"/>
              </a:lnSpc>
              <a:spcAft>
                <a:spcPts val="250"/>
              </a:spcAft>
              <a:buNone/>
            </a:pPr>
            <a:r>
              <a:rPr lang="en-US" sz="5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producir electricidad.</a:t>
            </a:r>
            <a:endParaRPr lang="en-US" sz="55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Pero la radiación solar puede transformarse en mucho más:</a:t>
            </a:r>
            <a:endParaRPr lang="en-US" sz="550" dirty="0"/>
          </a:p>
        </p:txBody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1631" y="3761966"/>
            <a:ext cx="112142" cy="112142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66614" y="3759696"/>
            <a:ext cx="7853809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Electricidad de alta eficiencia</a:t>
            </a:r>
            <a:endParaRPr lang="en-US" sz="6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631" y="4063417"/>
            <a:ext cx="112142" cy="11214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66614" y="4061147"/>
            <a:ext cx="7853809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Calor industrial</a:t>
            </a:r>
            <a:endParaRPr lang="en-US" sz="6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1631" y="4364868"/>
            <a:ext cx="112142" cy="11214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766614" y="4362599"/>
            <a:ext cx="7853809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Iluminación natural transportada</a:t>
            </a:r>
            <a:endParaRPr lang="en-US" sz="650" dirty="0"/>
          </a:p>
        </p:txBody>
      </p:sp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51631" y="4666320"/>
            <a:ext cx="112142" cy="112142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766614" y="4664050"/>
            <a:ext cx="7853809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Procesos fotoquímicos</a:t>
            </a:r>
            <a:endParaRPr lang="en-US" sz="650" dirty="0"/>
          </a:p>
        </p:txBody>
      </p:sp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51631" y="4967771"/>
            <a:ext cx="112142" cy="112142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766614" y="4965502"/>
            <a:ext cx="7853809" cy="1099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6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Restauración ecológica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413593"/>
            <a:ext cx="4667845" cy="405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Nace HeliosReflect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523577" y="1009948"/>
            <a:ext cx="4667845" cy="4238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Una plataforma de investigación que propone convertir cada instalación solar en una </a:t>
            </a:r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F20374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infraestructura climática multifuncional.</a:t>
            </a: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523577" y="1576834"/>
            <a:ext cx="4667845" cy="3153073"/>
          </a:xfrm>
          <a:prstGeom prst="roundRect">
            <a:avLst>
              <a:gd name="adj" fmla="val 1837"/>
            </a:avLst>
          </a:prstGeom>
          <a:solidFill>
            <a:srgbClr val="7E023C"/>
          </a:solidFill>
          <a:ln w="4763">
            <a:solidFill>
              <a:srgbClr val="971B55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28340" y="1581596"/>
            <a:ext cx="4658320" cy="785887"/>
          </a:xfrm>
          <a:custGeom>
            <a:avLst/>
            <a:gdLst/>
            <a:ahLst/>
            <a:cxnLst/>
            <a:rect l="l" t="t" r="r" b="b"/>
            <a:pathLst>
              <a:path w="4658320" h="785887">
                <a:moveTo>
                  <a:pt x="48274" y="0"/>
                </a:moveTo>
                <a:lnTo>
                  <a:pt x="4610047" y="0"/>
                </a:lnTo>
                <a:arcTo hR="48274" wR="48274" stAng="16200000" swAng="5400000"/>
                <a:lnTo>
                  <a:pt x="4658320" y="785887"/>
                </a:lnTo>
                <a:lnTo>
                  <a:pt x="0" y="785887"/>
                </a:lnTo>
                <a:lnTo>
                  <a:pt x="0" y="48274"/>
                </a:lnTo>
                <a:arcTo hR="48274" wR="48274" stAng="10800000" swAng="5400000"/>
                <a:close/>
              </a:path>
            </a:pathLst>
          </a:custGeom>
          <a:solidFill>
            <a:srgbClr val="7E023C"/>
          </a:solidFill>
          <a:ln/>
        </p:spPr>
      </p:sp>
      <p:sp>
        <p:nvSpPr>
          <p:cNvPr id="7" name="Text 4"/>
          <p:cNvSpPr/>
          <p:nvPr/>
        </p:nvSpPr>
        <p:spPr>
          <a:xfrm>
            <a:off x="666229" y="1719486"/>
            <a:ext cx="4382542" cy="221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Energía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666229" y="2017663"/>
            <a:ext cx="4382542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Electricidad y calor de alta temperatura</a:t>
            </a:r>
            <a:endParaRPr lang="en-US" sz="1050" dirty="0"/>
          </a:p>
        </p:txBody>
      </p:sp>
      <p:sp>
        <p:nvSpPr>
          <p:cNvPr id="9" name="Shape 6"/>
          <p:cNvSpPr/>
          <p:nvPr/>
        </p:nvSpPr>
        <p:spPr>
          <a:xfrm>
            <a:off x="528340" y="2367483"/>
            <a:ext cx="4658320" cy="785887"/>
          </a:xfrm>
          <a:prstGeom prst="rect">
            <a:avLst/>
          </a:prstGeom>
          <a:solidFill>
            <a:srgbClr val="7E023C"/>
          </a:solidFill>
          <a:ln/>
        </p:spPr>
      </p:sp>
      <p:sp>
        <p:nvSpPr>
          <p:cNvPr id="10" name="Shape 7"/>
          <p:cNvSpPr/>
          <p:nvPr/>
        </p:nvSpPr>
        <p:spPr>
          <a:xfrm>
            <a:off x="528340" y="2367483"/>
            <a:ext cx="4658320" cy="19050"/>
          </a:xfrm>
          <a:prstGeom prst="roundRect">
            <a:avLst>
              <a:gd name="adj" fmla="val 50000"/>
            </a:avLst>
          </a:prstGeom>
          <a:solidFill>
            <a:srgbClr val="971B55"/>
          </a:solidFill>
          <a:ln/>
        </p:spPr>
      </p:sp>
      <p:sp>
        <p:nvSpPr>
          <p:cNvPr id="11" name="Text 8"/>
          <p:cNvSpPr/>
          <p:nvPr/>
        </p:nvSpPr>
        <p:spPr>
          <a:xfrm>
            <a:off x="666229" y="2505373"/>
            <a:ext cx="4382542" cy="221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🔬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Ciencia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666229" y="2803550"/>
            <a:ext cx="4382542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Fotosíntesis artificial y captura de CO₂</a:t>
            </a:r>
            <a:endParaRPr lang="en-US" sz="1050" dirty="0"/>
          </a:p>
        </p:txBody>
      </p:sp>
      <p:sp>
        <p:nvSpPr>
          <p:cNvPr id="13" name="Shape 10"/>
          <p:cNvSpPr/>
          <p:nvPr/>
        </p:nvSpPr>
        <p:spPr>
          <a:xfrm>
            <a:off x="528340" y="3153370"/>
            <a:ext cx="4658320" cy="785887"/>
          </a:xfrm>
          <a:prstGeom prst="rect">
            <a:avLst/>
          </a:prstGeom>
          <a:solidFill>
            <a:srgbClr val="7E023C"/>
          </a:solidFill>
          <a:ln/>
        </p:spPr>
      </p:sp>
      <p:sp>
        <p:nvSpPr>
          <p:cNvPr id="14" name="Shape 11"/>
          <p:cNvSpPr/>
          <p:nvPr/>
        </p:nvSpPr>
        <p:spPr>
          <a:xfrm>
            <a:off x="528340" y="3153370"/>
            <a:ext cx="4658320" cy="19050"/>
          </a:xfrm>
          <a:prstGeom prst="roundRect">
            <a:avLst>
              <a:gd name="adj" fmla="val 50000"/>
            </a:avLst>
          </a:prstGeom>
          <a:solidFill>
            <a:srgbClr val="971B55"/>
          </a:solidFill>
          <a:ln/>
        </p:spPr>
      </p:sp>
      <p:sp>
        <p:nvSpPr>
          <p:cNvPr id="15" name="Text 12"/>
          <p:cNvSpPr/>
          <p:nvPr/>
        </p:nvSpPr>
        <p:spPr>
          <a:xfrm>
            <a:off x="666229" y="3291260"/>
            <a:ext cx="4382542" cy="221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Naturaleza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666229" y="3589437"/>
            <a:ext cx="4382542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Vegetación y biodiversidad bajo la instalación</a:t>
            </a:r>
            <a:endParaRPr lang="en-US" sz="1050" dirty="0"/>
          </a:p>
        </p:txBody>
      </p:sp>
      <p:sp>
        <p:nvSpPr>
          <p:cNvPr id="17" name="Shape 14"/>
          <p:cNvSpPr/>
          <p:nvPr/>
        </p:nvSpPr>
        <p:spPr>
          <a:xfrm>
            <a:off x="528340" y="3939257"/>
            <a:ext cx="4658320" cy="785887"/>
          </a:xfrm>
          <a:custGeom>
            <a:avLst/>
            <a:gdLst/>
            <a:ahLst/>
            <a:cxnLst/>
            <a:rect l="l" t="t" r="r" b="b"/>
            <a:pathLst>
              <a:path w="4658320" h="785887">
                <a:moveTo>
                  <a:pt x="0" y="0"/>
                </a:moveTo>
                <a:lnTo>
                  <a:pt x="4658320" y="0"/>
                </a:lnTo>
                <a:lnTo>
                  <a:pt x="4658320" y="737613"/>
                </a:lnTo>
                <a:arcTo hR="48274" wR="48274" stAng="0" swAng="5400000"/>
                <a:lnTo>
                  <a:pt x="48274" y="785887"/>
                </a:lnTo>
                <a:arcTo hR="48274" wR="48274" stAng="5400000" swAng="5400000"/>
                <a:lnTo>
                  <a:pt x="0" y="0"/>
                </a:lnTo>
                <a:close/>
              </a:path>
            </a:pathLst>
          </a:custGeom>
          <a:solidFill>
            <a:srgbClr val="7E023C"/>
          </a:solidFill>
          <a:ln/>
        </p:spPr>
      </p:sp>
      <p:sp>
        <p:nvSpPr>
          <p:cNvPr id="18" name="Shape 15"/>
          <p:cNvSpPr/>
          <p:nvPr/>
        </p:nvSpPr>
        <p:spPr>
          <a:xfrm>
            <a:off x="528340" y="3939257"/>
            <a:ext cx="4658320" cy="19050"/>
          </a:xfrm>
          <a:prstGeom prst="roundRect">
            <a:avLst>
              <a:gd name="adj" fmla="val 50000"/>
            </a:avLst>
          </a:prstGeom>
          <a:solidFill>
            <a:srgbClr val="971B55"/>
          </a:solidFill>
          <a:ln/>
        </p:spPr>
      </p:sp>
      <p:sp>
        <p:nvSpPr>
          <p:cNvPr id="19" name="Text 16"/>
          <p:cNvSpPr/>
          <p:nvPr/>
        </p:nvSpPr>
        <p:spPr>
          <a:xfrm>
            <a:off x="666229" y="4077146"/>
            <a:ext cx="4382542" cy="221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🌍</a:t>
            </a:r>
            <a:pPr algn="l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 Clima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666229" y="4375324"/>
            <a:ext cx="4382542" cy="2119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en-US" sz="10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Regulación del balance radiativo local</a:t>
            </a: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11435"/>
            <a:ext cx="8096845" cy="219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Más que una planta solar</a:t>
            </a:r>
            <a:endParaRPr lang="en-US" sz="13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706189"/>
            <a:ext cx="8096845" cy="42040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064339" y="2697707"/>
            <a:ext cx="999149" cy="211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HR-DOC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715193" y="1573790"/>
            <a:ext cx="1692557" cy="211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Electricidad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715193" y="1849180"/>
            <a:ext cx="1750508" cy="269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Generación y suministro estable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6678111" y="1573790"/>
            <a:ext cx="1692557" cy="211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Luz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6678111" y="1849180"/>
            <a:ext cx="1750508" cy="269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Iluminación y señalización eficiente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15193" y="3444196"/>
            <a:ext cx="1692557" cy="211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Química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15193" y="3719586"/>
            <a:ext cx="1750508" cy="269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Procesos industriales y almacenamiento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6678111" y="3444196"/>
            <a:ext cx="1692557" cy="2114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Ecología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6678111" y="3719586"/>
            <a:ext cx="1750508" cy="269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78000"/>
              </a:lnSpc>
              <a:buNone/>
            </a:pPr>
            <a:r>
              <a:rPr lang="en-US" sz="11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Impacto ambiental y sostenibilidad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23577" y="4952330"/>
            <a:ext cx="8554045" cy="897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55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Una única infraestructura para múltiples aplicaciones.</a:t>
            </a:r>
            <a:endParaRPr lang="en-US" sz="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30262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El núcleo del sistema: HR-DOC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44253"/>
            <a:ext cx="8554045" cy="1963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i="1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HeliosReflect Dual Optical Concentrator</a:t>
            </a:r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 — una hipótesis óptica que podría cambiar cómo aprovechamos la luz solar.</a:t>
            </a:r>
            <a:endParaRPr lang="en-US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4247" y="1369368"/>
            <a:ext cx="4755505" cy="282245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504165" y="3436811"/>
            <a:ext cx="1182128" cy="4283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Centro Energético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4014360" y="3436811"/>
            <a:ext cx="1182128" cy="4283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Paraboloide Secundario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2500264" y="3436811"/>
            <a:ext cx="1182128" cy="4283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Paraboloide Primario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523577" y="4320629"/>
            <a:ext cx="8096845" cy="3926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1000" dirty="0">
                <a:solidFill>
                  <a:srgbClr val="E5E0DF"/>
                </a:solidFill>
                <a:latin typeface="Overpass" pitchFamily="34" charset="0"/>
                <a:ea typeface="Overpass" pitchFamily="34" charset="-122"/>
                <a:cs typeface="Overpass" pitchFamily="34" charset="-120"/>
              </a:rPr>
              <a:t>El sistema utiliza dos paraboloides con foco común para transformar la radiación solar incidente en un haz concentrado y colimado, dirigido a un único punto receptor. </a:t>
            </a:r>
            <a:pPr algn="l" indent="0" marL="0">
              <a:lnSpc>
                <a:spcPct val="125000"/>
              </a:lnSpc>
              <a:buNone/>
            </a:pPr>
            <a:r>
              <a:rPr lang="en-US" sz="1000" b="1" dirty="0">
                <a:solidFill>
                  <a:srgbClr val="E5E0DF"/>
                </a:solidFill>
                <a:latin typeface="Overpass Bold" pitchFamily="34" charset="0"/>
                <a:ea typeface="Overpass Bold" pitchFamily="34" charset="-122"/>
                <a:cs typeface="Overpass Bold" pitchFamily="34" charset="-120"/>
              </a:rPr>
              <a:t>Estado actual: hipótesis en fase de validación matemática y experimental.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30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2026-08-02T06:08:22Z</dcterms:created>
  <dcterms:modified xsi:type="dcterms:W3CDTF">2026-08-02T06:08:22Z</dcterms:modified>
</cp:coreProperties>
</file>